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Lst>
  <p:notesMasterIdLst>
    <p:notesMasterId r:id="rId22"/>
  </p:notesMasterIdLst>
  <p:sldIdLst>
    <p:sldId id="499" r:id="rId2"/>
    <p:sldId id="477" r:id="rId3"/>
    <p:sldId id="478" r:id="rId4"/>
    <p:sldId id="511" r:id="rId5"/>
    <p:sldId id="501" r:id="rId6"/>
    <p:sldId id="498" r:id="rId7"/>
    <p:sldId id="509" r:id="rId8"/>
    <p:sldId id="480" r:id="rId9"/>
    <p:sldId id="481" r:id="rId10"/>
    <p:sldId id="510" r:id="rId11"/>
    <p:sldId id="483" r:id="rId12"/>
    <p:sldId id="484" r:id="rId13"/>
    <p:sldId id="485" r:id="rId14"/>
    <p:sldId id="486" r:id="rId15"/>
    <p:sldId id="487" r:id="rId16"/>
    <p:sldId id="488" r:id="rId17"/>
    <p:sldId id="490" r:id="rId18"/>
    <p:sldId id="492" r:id="rId19"/>
    <p:sldId id="500" r:id="rId20"/>
    <p:sldId id="497" r:id="rId2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99"/>
            <p14:sldId id="477"/>
            <p14:sldId id="478"/>
            <p14:sldId id="511"/>
            <p14:sldId id="501"/>
            <p14:sldId id="498"/>
            <p14:sldId id="509"/>
            <p14:sldId id="480"/>
            <p14:sldId id="481"/>
            <p14:sldId id="510"/>
            <p14:sldId id="483"/>
            <p14:sldId id="484"/>
            <p14:sldId id="485"/>
            <p14:sldId id="486"/>
            <p14:sldId id="487"/>
            <p14:sldId id="488"/>
            <p14:sldId id="490"/>
            <p14:sldId id="492"/>
            <p14:sldId id="500"/>
            <p14:sldId id="49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DC422"/>
    <a:srgbClr val="10675D"/>
    <a:srgbClr val="13988A"/>
    <a:srgbClr val="5BA829"/>
    <a:srgbClr val="3F741E"/>
    <a:srgbClr val="35611A"/>
    <a:srgbClr val="00B3AA"/>
    <a:srgbClr val="17232A"/>
    <a:srgbClr val="0C2624"/>
    <a:srgbClr val="287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4" autoAdjust="0"/>
    <p:restoredTop sz="77623" autoAdjust="0"/>
  </p:normalViewPr>
  <p:slideViewPr>
    <p:cSldViewPr snapToGrid="0" snapToObjects="1">
      <p:cViewPr>
        <p:scale>
          <a:sx n="108" d="100"/>
          <a:sy n="108" d="100"/>
        </p:scale>
        <p:origin x="-808" y="-168"/>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commentAuthors" Target="commentAuthor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199"/>
              </a:spcBef>
              <a:buClr>
                <a:schemeClr val="dk1"/>
              </a:buClr>
              <a:buSzPct val="25000"/>
            </a:pPr>
            <a:endParaRPr lang="en-US" sz="1200" dirty="0">
              <a:solidFill>
                <a:schemeClr val="dk1"/>
              </a:solidFill>
              <a:latin typeface="Verdana"/>
              <a:ea typeface="Verdana"/>
              <a:cs typeface="Verdana"/>
              <a:sym typeface="Verdana"/>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BEDBE90-FDBE-A44D-9062-5A5D1585D5B8}"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023181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15</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295170" y="2972429"/>
            <a:ext cx="6267600" cy="5793600"/>
          </a:xfrm>
          <a:prstGeom prst="rect">
            <a:avLst/>
          </a:prstGeom>
        </p:spPr>
        <p:txBody>
          <a:bodyPr lIns="90492" tIns="90492" rIns="90492" bIns="90492" anchor="ctr" anchorCtr="0">
            <a:noAutofit/>
          </a:bodyPr>
          <a:lstStyle/>
          <a:p>
            <a:endParaRPr/>
          </a:p>
        </p:txBody>
      </p:sp>
      <p:sp>
        <p:nvSpPr>
          <p:cNvPr id="215" name="Shape 21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2233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lIns="90571" tIns="45286" rIns="90571" bIns="45286"/>
          <a:lstStyle/>
          <a:p>
            <a:pPr lvl="0"/>
            <a:endParaRPr/>
          </a:p>
        </p:txBody>
      </p:sp>
      <p:sp>
        <p:nvSpPr>
          <p:cNvPr id="161" name="Shape 161"/>
          <p:cNvSpPr>
            <a:spLocks noGrp="1"/>
          </p:cNvSpPr>
          <p:nvPr>
            <p:ph type="body" sz="quarter" idx="1"/>
          </p:nvPr>
        </p:nvSpPr>
        <p:spPr>
          <a:prstGeom prst="rect">
            <a:avLst/>
          </a:prstGeom>
        </p:spPr>
        <p:txBody>
          <a:bodyPr/>
          <a:lstStyle/>
          <a:p>
            <a:pPr lvl="0">
              <a:defRPr sz="1800"/>
            </a:pPr>
            <a:r>
              <a:rPr sz="2200"/>
              <a:t>When we established the predominant enterprise architecture paradigms, the vast majority of our clients were usually tethered to a desk with a workstation. Now that has flipped…</a:t>
            </a:r>
          </a:p>
        </p:txBody>
      </p:sp>
    </p:spTree>
    <p:extLst>
      <p:ext uri="{BB962C8B-B14F-4D97-AF65-F5344CB8AC3E}">
        <p14:creationId xmlns:p14="http://schemas.microsoft.com/office/powerpoint/2010/main" val="284679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6480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210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fontAlgn="base"/>
            <a:r>
              <a:rPr lang="en-US" sz="1800" dirty="0"/>
              <a:t>After years of collaboration w/ MSFT and CF community </a:t>
            </a:r>
          </a:p>
          <a:p>
            <a:pPr lvl="1" fontAlgn="base">
              <a:spcBef>
                <a:spcPts val="1189"/>
              </a:spcBef>
            </a:pPr>
            <a:r>
              <a:rPr lang="en-US" sz="1600" dirty="0"/>
              <a:t>.NET apps are going to be first class citizens in Cloud Foundry</a:t>
            </a:r>
          </a:p>
          <a:p>
            <a:pPr lvl="1" fontAlgn="base">
              <a:spcBef>
                <a:spcPts val="1189"/>
              </a:spcBef>
            </a:pPr>
            <a:r>
              <a:rPr lang="en-US" sz="1600" dirty="0"/>
              <a:t>Same “</a:t>
            </a:r>
            <a:r>
              <a:rPr lang="en-US" sz="1600" dirty="0" err="1"/>
              <a:t>cf</a:t>
            </a:r>
            <a:r>
              <a:rPr lang="en-US" sz="1600" dirty="0"/>
              <a:t> push” experience with support for “day 2“ Operations – log aggregation, HA, scaling </a:t>
            </a:r>
            <a:r>
              <a:rPr lang="en-US" sz="1600" dirty="0" err="1"/>
              <a:t>etc</a:t>
            </a:r>
            <a:r>
              <a:rPr lang="en-US" sz="1600" dirty="0"/>
              <a:t> </a:t>
            </a:r>
          </a:p>
          <a:p>
            <a:pPr lvl="1" fontAlgn="base">
              <a:spcBef>
                <a:spcPts val="1189"/>
              </a:spcBef>
            </a:pPr>
            <a:r>
              <a:rPr lang="en-US" sz="1600" dirty="0"/>
              <a:t>Almost any .NET application will run as long as architectural principles of 12 factors/cloud native architecture are followed  </a:t>
            </a:r>
          </a:p>
          <a:p>
            <a:pPr lvl="1" fontAlgn="base">
              <a:spcBef>
                <a:spcPts val="1189"/>
              </a:spcBef>
            </a:pPr>
            <a:r>
              <a:rPr lang="en-US" sz="1600" dirty="0"/>
              <a:t>Provides Windows containers with fast startup &amp; high app density per host</a:t>
            </a:r>
          </a:p>
          <a:p>
            <a:pPr>
              <a:lnSpc>
                <a:spcPct val="120000"/>
              </a:lnSpc>
              <a:spcBef>
                <a:spcPts val="1189"/>
              </a:spcBef>
            </a:pPr>
            <a:r>
              <a:rPr lang="en-US" dirty="0" smtClean="0"/>
              <a:t>Also</a:t>
            </a:r>
            <a:r>
              <a:rPr lang="en-US" baseline="0" dirty="0" smtClean="0"/>
              <a:t> </a:t>
            </a:r>
            <a:r>
              <a:rPr lang="en-US" baseline="0" dirty="0" err="1" smtClean="0"/>
              <a:t>Docker</a:t>
            </a:r>
            <a:r>
              <a:rPr lang="en-US" baseline="0" dirty="0" smtClean="0"/>
              <a:t> support is now beta with 1.6 (graduated from “experimental”)</a:t>
            </a:r>
            <a:endParaRPr lang="en-US" dirty="0" smtClean="0"/>
          </a:p>
          <a:p>
            <a:pPr>
              <a:lnSpc>
                <a:spcPct val="120000"/>
              </a:lnSpc>
              <a:spcBef>
                <a:spcPts val="1189"/>
              </a:spcBef>
            </a:pPr>
            <a:r>
              <a:rPr lang="en-US" dirty="0" smtClean="0"/>
              <a:t>	</a:t>
            </a:r>
            <a:r>
              <a:rPr lang="en-US" sz="1200" kern="1200" dirty="0" smtClean="0">
                <a:solidFill>
                  <a:schemeClr val="tx1"/>
                </a:solidFill>
                <a:latin typeface="+mn-lt"/>
                <a:ea typeface="+mn-ea"/>
                <a:cs typeface="+mn-cs"/>
              </a:rPr>
              <a:t>Diego only supports secure registries bearing certificates signed by a common CA.  Support for self-signed certs or custom-</a:t>
            </a:r>
            <a:r>
              <a:rPr lang="en-US" sz="1200" kern="1200" dirty="0" err="1" smtClean="0">
                <a:solidFill>
                  <a:schemeClr val="tx1"/>
                </a:solidFill>
                <a:latin typeface="+mn-lt"/>
                <a:ea typeface="+mn-ea"/>
                <a:cs typeface="+mn-cs"/>
              </a:rPr>
              <a:t>ca</a:t>
            </a:r>
            <a:r>
              <a:rPr lang="en-US" sz="1200" kern="1200" dirty="0" smtClean="0">
                <a:solidFill>
                  <a:schemeClr val="tx1"/>
                </a:solidFill>
                <a:latin typeface="+mn-lt"/>
                <a:ea typeface="+mn-ea"/>
                <a:cs typeface="+mn-cs"/>
              </a:rPr>
              <a:t> certs will be introduced in a subsequent release.</a:t>
            </a:r>
          </a:p>
          <a:p>
            <a:pPr>
              <a:lnSpc>
                <a:spcPct val="120000"/>
              </a:lnSpc>
              <a:spcBef>
                <a:spcPts val="1189"/>
              </a:spcBef>
            </a:pPr>
            <a:endParaRPr lang="en-US" dirty="0" smtClean="0"/>
          </a:p>
          <a:p>
            <a:pPr>
              <a:lnSpc>
                <a:spcPct val="120000"/>
              </a:lnSpc>
              <a:spcBef>
                <a:spcPts val="1189"/>
              </a:spcBef>
            </a:pPr>
            <a:r>
              <a:rPr lang="en-US" dirty="0" smtClean="0"/>
              <a:t>Day 2 Ops better</a:t>
            </a:r>
            <a:r>
              <a:rPr lang="en-US" baseline="0" dirty="0" smtClean="0"/>
              <a:t> w/ Enhanced Runtime – faster scaling,  faster self healing, run highly elastic workloads at scale. </a:t>
            </a:r>
            <a:endParaRPr lang="en-US" dirty="0" smtClean="0"/>
          </a:p>
          <a:p>
            <a:pPr>
              <a:lnSpc>
                <a:spcPct val="120000"/>
              </a:lnSpc>
              <a:spcBef>
                <a:spcPts val="1189"/>
              </a:spcBef>
            </a:pPr>
            <a:endParaRPr lang="en-US" dirty="0" smtClean="0"/>
          </a:p>
          <a:p>
            <a:pPr>
              <a:lnSpc>
                <a:spcPct val="120000"/>
              </a:lnSpc>
              <a:spcBef>
                <a:spcPts val="1189"/>
              </a:spcBef>
            </a:pPr>
            <a:r>
              <a:rPr lang="en-US" dirty="0" smtClean="0"/>
              <a:t>Security</a:t>
            </a:r>
            <a:r>
              <a:rPr lang="en-US" baseline="0" dirty="0" smtClean="0"/>
              <a:t> features</a:t>
            </a:r>
            <a:endParaRPr lang="en-US" dirty="0" smtClean="0"/>
          </a:p>
          <a:p>
            <a:pPr marL="283035" indent="-283035">
              <a:lnSpc>
                <a:spcPct val="120000"/>
              </a:lnSpc>
              <a:spcBef>
                <a:spcPts val="1189"/>
              </a:spcBef>
              <a:buFont typeface="Arial"/>
              <a:buChar char="•"/>
            </a:pPr>
            <a:r>
              <a:rPr lang="en-US" dirty="0" smtClean="0"/>
              <a:t>Operators can enforce secure traffic to the network edge of the platform in order to reduce the vulnerability of each application’s data in flight.</a:t>
            </a:r>
          </a:p>
          <a:p>
            <a:pPr marL="283035" indent="-283035">
              <a:lnSpc>
                <a:spcPct val="120000"/>
              </a:lnSpc>
              <a:spcBef>
                <a:spcPts val="1189"/>
              </a:spcBef>
              <a:buFont typeface="Arial"/>
              <a:buChar char="•"/>
            </a:pPr>
            <a:r>
              <a:rPr lang="en-US" sz="1100" dirty="0">
                <a:solidFill>
                  <a:schemeClr val="dk1"/>
                </a:solidFill>
                <a:latin typeface="Verdana"/>
                <a:ea typeface="Verdana"/>
                <a:cs typeface="Verdana"/>
                <a:sym typeface="Verdana"/>
              </a:rPr>
              <a:t>PCF Operators can enforce secure connections from their load balancers to the VMs on which the CF routers run, whereas before that termination happened at the load balancer.  This improves the security of the traffic between applications and clients. </a:t>
            </a:r>
          </a:p>
          <a:p>
            <a:pPr marL="283035" indent="-283035" defTabSz="452857">
              <a:lnSpc>
                <a:spcPct val="120000"/>
              </a:lnSpc>
              <a:spcBef>
                <a:spcPts val="1189"/>
              </a:spcBef>
              <a:buClr>
                <a:schemeClr val="dk1"/>
              </a:buClr>
              <a:buFont typeface="Arial"/>
              <a:buChar char="•"/>
              <a:defRPr/>
            </a:pPr>
            <a:r>
              <a:rPr lang="en-US" sz="1100" dirty="0">
                <a:solidFill>
                  <a:schemeClr val="dk1"/>
                </a:solidFill>
                <a:latin typeface="Verdana"/>
                <a:ea typeface="Verdana"/>
                <a:cs typeface="Verdana"/>
                <a:sym typeface="Verdana"/>
              </a:rPr>
              <a:t>Ensures that a default CF installation doesn’t contain insecure or unsupported versions of application runtimes</a:t>
            </a:r>
          </a:p>
          <a:p>
            <a:pPr>
              <a:lnSpc>
                <a:spcPct val="120000"/>
              </a:lnSpc>
              <a:spcBef>
                <a:spcPts val="1189"/>
              </a:spcBef>
            </a:pPr>
            <a:endParaRPr lang="en-US" sz="1100"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310133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51849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Marketplace</a:t>
            </a:r>
            <a:r>
              <a:rPr lang="en-US" sz="1400" baseline="0" dirty="0" smtClean="0"/>
              <a:t> Walkthrough (if not done yet)</a:t>
            </a:r>
          </a:p>
          <a:p>
            <a:endParaRPr lang="en-US" sz="1400" baseline="0" dirty="0" smtClean="0"/>
          </a:p>
          <a:p>
            <a:r>
              <a:rPr lang="en-US" sz="1400" baseline="0" dirty="0" err="1" smtClean="0"/>
              <a:t>Network.pivotal.io</a:t>
            </a:r>
            <a:r>
              <a:rPr lang="en-US" sz="1400" baseline="0" dirty="0" smtClean="0"/>
              <a:t> walkthrough to show the services and how to download tiles </a:t>
            </a:r>
            <a:r>
              <a:rPr lang="en-US" sz="1400" baseline="0" smtClean="0"/>
              <a:t>as Operator</a:t>
            </a:r>
            <a:endParaRPr lang="en-US" sz="1400" baseline="0" dirty="0" smtClean="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t>An application runs in a </a:t>
            </a:r>
            <a:r>
              <a:rPr lang="en-US" b="1" dirty="0" smtClean="0"/>
              <a:t>CELL,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dirty="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57158">
              <a:defRPr/>
            </a:pPr>
            <a:endParaRPr lang="en-US" dirty="0" smtClean="0"/>
          </a:p>
          <a:p>
            <a:pPr defTabSz="457158">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10</a:t>
            </a:fld>
            <a:endParaRPr lang="en-US"/>
          </a:p>
        </p:txBody>
      </p:sp>
    </p:spTree>
    <p:extLst>
      <p:ext uri="{BB962C8B-B14F-4D97-AF65-F5344CB8AC3E}">
        <p14:creationId xmlns:p14="http://schemas.microsoft.com/office/powerpoint/2010/main" val="427435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a:t>Deployed with a multi-node cluster; Balanced across Availability zones</a:t>
            </a:r>
            <a:endParaRPr lang="en-US" dirty="0">
              <a:solidFill>
                <a:srgbClr val="4D4D4D"/>
              </a:solidFill>
            </a:endParaRPr>
          </a:p>
          <a:p>
            <a:pPr marL="285725" indent="-285725">
              <a:buFont typeface="Arial"/>
              <a:buChar char="•"/>
            </a:pPr>
            <a:r>
              <a:rPr lang="en-US" dirty="0"/>
              <a:t>Highly Available</a:t>
            </a:r>
          </a:p>
          <a:p>
            <a:pPr marL="285725" indent="-285725">
              <a:buFont typeface="Arial"/>
              <a:buChar char="•"/>
            </a:pPr>
            <a:r>
              <a:rPr lang="en-US" dirty="0"/>
              <a:t>Data replication</a:t>
            </a:r>
          </a:p>
          <a:p>
            <a:pPr marL="285725" indent="-285725">
              <a:buFont typeface="Arial"/>
              <a:buChar char="•"/>
            </a:pPr>
            <a:r>
              <a:rPr lang="en-US" dirty="0"/>
              <a:t>Failover functionality</a:t>
            </a:r>
          </a:p>
          <a:p>
            <a:pPr marL="285725" indent="-285725">
              <a:buFont typeface="Arial"/>
              <a:buChar char="•"/>
            </a:pPr>
            <a:r>
              <a:rPr lang="en-US" dirty="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a:p>
            <a:pPr marL="285725" indent="-285725">
              <a:buFont typeface="Arial"/>
              <a:buChar char="•"/>
            </a:pP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13</a:t>
            </a:fld>
            <a:endParaRPr lang="en-US"/>
          </a:p>
        </p:txBody>
      </p:sp>
    </p:spTree>
    <p:extLst>
      <p:ext uri="{BB962C8B-B14F-4D97-AF65-F5344CB8AC3E}">
        <p14:creationId xmlns:p14="http://schemas.microsoft.com/office/powerpoint/2010/main" val="45722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lstStyle/>
          <a:p>
            <a:r>
              <a:rPr lang="en-US" sz="1400" dirty="0"/>
              <a:t>Developers can quickly develop features for their applications such as:</a:t>
            </a:r>
          </a:p>
          <a:p>
            <a:pPr lvl="1"/>
            <a:r>
              <a:rPr lang="en-US" sz="1000" dirty="0"/>
              <a:t>live, in-memory caching for very fast reads</a:t>
            </a:r>
          </a:p>
          <a:p>
            <a:pPr lvl="1"/>
            <a:r>
              <a:rPr lang="en-US" sz="1000" dirty="0"/>
              <a:t>real-time computation on data structures </a:t>
            </a:r>
          </a:p>
          <a:p>
            <a:pPr lvl="1"/>
            <a:r>
              <a:rPr lang="en-US" sz="1000" dirty="0"/>
              <a:t>ranked lists and leaderboards</a:t>
            </a:r>
          </a:p>
          <a:p>
            <a:pPr lvl="1"/>
            <a:r>
              <a:rPr lang="en-US" sz="1000" dirty="0"/>
              <a:t>publishing and subscribing</a:t>
            </a:r>
          </a:p>
          <a:p>
            <a:pPr lvl="1"/>
            <a:r>
              <a:rPr lang="en-US" sz="1000" dirty="0"/>
              <a:t>queuing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lIns="91432" tIns="45716" rIns="91432" bIns="45716"/>
          <a:lstStyle/>
          <a:p>
            <a:fld id="{9AF25A19-2501-5940-8DE6-BC6206CC8FA9}" type="slidenum">
              <a:rPr lang="en-US" smtClean="0"/>
              <a:t>14</a:t>
            </a:fld>
            <a:endParaRPr lang="en-US"/>
          </a:p>
        </p:txBody>
      </p:sp>
    </p:spTree>
    <p:extLst>
      <p:ext uri="{BB962C8B-B14F-4D97-AF65-F5344CB8AC3E}">
        <p14:creationId xmlns:p14="http://schemas.microsoft.com/office/powerpoint/2010/main" val="45722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454049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2355120294"/>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84134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9257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5" name="Shape 5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66714" y="1419224"/>
            <a:ext cx="8410499" cy="30383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5">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7" r:id="rId6"/>
    <p:sldLayoutId id="2147483658" r:id="rId7"/>
    <p:sldLayoutId id="2147483662" r:id="rId8"/>
    <p:sldLayoutId id="2147483683" r:id="rId9"/>
    <p:sldLayoutId id="2147483685" r:id="rId10"/>
    <p:sldLayoutId id="2147483686" r:id="rId11"/>
    <p:sldLayoutId id="2147483687" r:id="rId12"/>
    <p:sldLayoutId id="214748368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microsoft.com/office/2007/relationships/hdphoto" Target="../media/hdphoto1.wdp"/><Relationship Id="rId7"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png"/><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8.emf"/></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9" Type="http://schemas.openxmlformats.org/officeDocument/2006/relationships/image" Target="../media/image29.png"/><Relationship Id="rId20" Type="http://schemas.openxmlformats.org/officeDocument/2006/relationships/image" Target="../media/image40.png"/><Relationship Id="rId21" Type="http://schemas.openxmlformats.org/officeDocument/2006/relationships/image" Target="../media/image41.jpe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42.jpeg"/><Relationship Id="rId4"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rotWithShape="1">
          <a:blip r:embed="rId3">
            <a:extLst>
              <a:ext uri="{28A0092B-C50C-407E-A947-70E740481C1C}">
                <a14:useLocalDpi xmlns:a14="http://schemas.microsoft.com/office/drawing/2010/main" val="0"/>
              </a:ext>
            </a:extLst>
          </a:blip>
          <a:srcRect t="5795" b="5795"/>
          <a:stretch/>
        </p:blipFill>
        <p:spPr>
          <a:xfrm>
            <a:off x="-13167" y="0"/>
            <a:ext cx="9157167" cy="5143500"/>
          </a:xfrm>
          <a:prstGeom prst="rect">
            <a:avLst/>
          </a:prstGeom>
        </p:spPr>
      </p:pic>
      <p:sp>
        <p:nvSpPr>
          <p:cNvPr id="14" name="Shape 251"/>
          <p:cNvSpPr/>
          <p:nvPr/>
        </p:nvSpPr>
        <p:spPr>
          <a:xfrm>
            <a:off x="0" y="0"/>
            <a:ext cx="9144000" cy="5143500"/>
          </a:xfrm>
          <a:prstGeom prst="rect">
            <a:avLst/>
          </a:prstGeom>
          <a:solidFill>
            <a:srgbClr val="182730">
              <a:alpha val="77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8" name="Picture 7" descr="pivotal_whi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5">
            <a:lum bright="70000" contrast="-70000"/>
            <a:extLst>
              <a:ext uri="{BEBA8EAE-BF5A-486C-A8C5-ECC9F3942E4B}">
                <a14:imgProps xmlns:a14="http://schemas.microsoft.com/office/drawing/2010/main">
                  <a14:imgLayer r:embed="rId6">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10" name="TextBox 9"/>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Services Overview</a:t>
            </a:r>
            <a:endParaRPr lang="en-US" sz="2400" b="1" spc="-100" dirty="0">
              <a:solidFill>
                <a:schemeClr val="bg1"/>
              </a:solidFill>
              <a:effectLst>
                <a:outerShdw blurRad="50800" dist="38100" dir="5400000" algn="t" rotWithShape="0">
                  <a:prstClr val="black">
                    <a:alpha val="40000"/>
                  </a:prstClr>
                </a:outerShdw>
              </a:effectLst>
              <a:cs typeface="Arial"/>
            </a:endParaRPr>
          </a:p>
        </p:txBody>
      </p:sp>
      <p:pic>
        <p:nvPicPr>
          <p:cNvPr id="11" name="Picture 10"/>
          <p:cNvPicPr>
            <a:picLocks noChangeAspect="1"/>
          </p:cNvPicPr>
          <p:nvPr/>
        </p:nvPicPr>
        <p:blipFill>
          <a:blip r:embed="rId7"/>
          <a:stretch>
            <a:fillRect/>
          </a:stretch>
        </p:blipFill>
        <p:spPr>
          <a:xfrm>
            <a:off x="200660" y="4412817"/>
            <a:ext cx="627994" cy="613557"/>
          </a:xfrm>
          <a:prstGeom prst="rect">
            <a:avLst/>
          </a:prstGeom>
        </p:spPr>
      </p:pic>
    </p:spTree>
    <p:extLst>
      <p:ext uri="{BB962C8B-B14F-4D97-AF65-F5344CB8AC3E}">
        <p14:creationId xmlns:p14="http://schemas.microsoft.com/office/powerpoint/2010/main" val="313014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solidFill>
                  <a:srgbClr val="2C95DD"/>
                </a:solidFill>
              </a:rPr>
              <a:t>Pivotal</a:t>
            </a:r>
            <a:r>
              <a:rPr lang="en-US" dirty="0" smtClean="0"/>
              <a:t> </a:t>
            </a:r>
            <a:r>
              <a:rPr lang="en-US" sz="2800" dirty="0">
                <a:solidFill>
                  <a:srgbClr val="2C95DD"/>
                </a:solidFill>
              </a:rPr>
              <a:t>Cloud Foundry Services</a:t>
            </a:r>
          </a:p>
        </p:txBody>
      </p:sp>
      <p:sp>
        <p:nvSpPr>
          <p:cNvPr id="6" name="Content Placeholder 5"/>
          <p:cNvSpPr>
            <a:spLocks noGrp="1"/>
          </p:cNvSpPr>
          <p:nvPr>
            <p:ph sz="quarter" idx="4294967295"/>
          </p:nvPr>
        </p:nvSpPr>
        <p:spPr>
          <a:xfrm>
            <a:off x="3667760" y="1037696"/>
            <a:ext cx="5387277" cy="3382962"/>
          </a:xfrm>
          <a:prstGeom prst="rect">
            <a:avLst/>
          </a:prstGeom>
        </p:spPr>
        <p:txBody>
          <a:bodyPr/>
          <a:lstStyle/>
          <a:p>
            <a:pPr marL="285750" indent="-285750">
              <a:spcAft>
                <a:spcPts val="600"/>
              </a:spcAft>
              <a:buClr>
                <a:schemeClr val="bg2"/>
              </a:buClr>
              <a:buFont typeface="Arial"/>
              <a:buChar char="•"/>
            </a:pPr>
            <a:r>
              <a:rPr lang="en-US" sz="1800" dirty="0" smtClean="0">
                <a:solidFill>
                  <a:srgbClr val="FFFFFF"/>
                </a:solidFill>
              </a:rPr>
              <a:t>Operated </a:t>
            </a:r>
            <a:r>
              <a:rPr lang="en-US" sz="1800" dirty="0">
                <a:solidFill>
                  <a:srgbClr val="FFFFFF"/>
                </a:solidFill>
              </a:rPr>
              <a:t>‘as a Service</a:t>
            </a:r>
            <a:r>
              <a:rPr lang="en-US" sz="1800" dirty="0" smtClean="0">
                <a:solidFill>
                  <a:srgbClr val="FFFFFF"/>
                </a:solidFill>
              </a:rPr>
              <a:t>’</a:t>
            </a:r>
            <a:endParaRPr lang="en-US" sz="1800" dirty="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Configured </a:t>
            </a:r>
            <a:r>
              <a:rPr lang="en-US" sz="1800" dirty="0">
                <a:solidFill>
                  <a:srgbClr val="FFFFFF"/>
                </a:solidFill>
              </a:rPr>
              <a:t>and integrated </a:t>
            </a:r>
            <a:r>
              <a:rPr lang="en-US" sz="1800" dirty="0" smtClean="0">
                <a:solidFill>
                  <a:srgbClr val="FFFFFF"/>
                </a:solidFill>
              </a:rPr>
              <a:t>to enable </a:t>
            </a:r>
            <a:r>
              <a:rPr lang="en-US" sz="1800" dirty="0">
                <a:solidFill>
                  <a:srgbClr val="FFFFFF"/>
                </a:solidFill>
              </a:rPr>
              <a:t>p</a:t>
            </a:r>
            <a:r>
              <a:rPr lang="en-US" sz="1800" dirty="0" smtClean="0">
                <a:solidFill>
                  <a:srgbClr val="FFFFFF"/>
                </a:solidFill>
              </a:rPr>
              <a:t>ush </a:t>
            </a:r>
            <a:r>
              <a:rPr lang="en-US" sz="1800" dirty="0">
                <a:solidFill>
                  <a:srgbClr val="FFFFFF"/>
                </a:solidFill>
              </a:rPr>
              <a:t>button deployment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Full </a:t>
            </a:r>
            <a:r>
              <a:rPr lang="en-US" sz="1800" dirty="0">
                <a:solidFill>
                  <a:srgbClr val="FFFFFF"/>
                </a:solidFill>
              </a:rPr>
              <a:t>lifecycle management </a:t>
            </a:r>
            <a:r>
              <a:rPr lang="en-US" sz="1800" dirty="0" smtClean="0">
                <a:solidFill>
                  <a:srgbClr val="FFFFFF"/>
                </a:solidFill>
              </a:rPr>
              <a:t>- </a:t>
            </a:r>
            <a:r>
              <a:rPr lang="en-US" sz="1800" dirty="0">
                <a:solidFill>
                  <a:srgbClr val="FFFFFF"/>
                </a:solidFill>
              </a:rPr>
              <a:t>software updates and </a:t>
            </a:r>
            <a:r>
              <a:rPr lang="en-US" sz="1800" dirty="0" smtClean="0">
                <a:solidFill>
                  <a:srgbClr val="FFFFFF"/>
                </a:solidFill>
              </a:rPr>
              <a:t>patching</a:t>
            </a:r>
            <a:r>
              <a:rPr lang="en-US" sz="1800" dirty="0">
                <a:solidFill>
                  <a:srgbClr val="FFFFFF"/>
                </a:solidFill>
              </a:rPr>
              <a:t> </a:t>
            </a:r>
            <a:endParaRPr lang="en-US" sz="1800" dirty="0" smtClean="0">
              <a:solidFill>
                <a:srgbClr val="FFFFFF"/>
              </a:solidFill>
            </a:endParaRPr>
          </a:p>
          <a:p>
            <a:pPr marL="285750" indent="-285750">
              <a:spcAft>
                <a:spcPts val="600"/>
              </a:spcAft>
              <a:buClr>
                <a:schemeClr val="bg2"/>
              </a:buClr>
              <a:buFont typeface="Arial"/>
              <a:buChar char="•"/>
            </a:pPr>
            <a:r>
              <a:rPr lang="en-US" sz="1800" dirty="0" smtClean="0">
                <a:solidFill>
                  <a:srgbClr val="FFFFFF"/>
                </a:solidFill>
              </a:rPr>
              <a:t>Bind </a:t>
            </a:r>
            <a:r>
              <a:rPr lang="en-US" sz="1800" dirty="0">
                <a:solidFill>
                  <a:srgbClr val="FFFFFF"/>
                </a:solidFill>
              </a:rPr>
              <a:t>to </a:t>
            </a:r>
            <a:r>
              <a:rPr lang="en-US" sz="1800" dirty="0" smtClean="0">
                <a:solidFill>
                  <a:srgbClr val="FFFFFF"/>
                </a:solidFill>
              </a:rPr>
              <a:t>apps </a:t>
            </a:r>
            <a:r>
              <a:rPr lang="en-US" sz="1800" dirty="0">
                <a:solidFill>
                  <a:srgbClr val="FFFFFF"/>
                </a:solidFill>
              </a:rPr>
              <a:t>through an easy-to-use </a:t>
            </a:r>
            <a:r>
              <a:rPr lang="en-US" sz="1800" dirty="0" smtClean="0">
                <a:solidFill>
                  <a:srgbClr val="FFFFFF"/>
                </a:solidFill>
              </a:rPr>
              <a:t>interface</a:t>
            </a:r>
          </a:p>
          <a:p>
            <a:pPr marL="285750" indent="-285750">
              <a:spcAft>
                <a:spcPts val="600"/>
              </a:spcAft>
              <a:buClr>
                <a:schemeClr val="bg2"/>
              </a:buClr>
              <a:buFont typeface="Arial"/>
              <a:buChar char="•"/>
            </a:pPr>
            <a:r>
              <a:rPr lang="en-US" sz="1800" dirty="0" smtClean="0">
                <a:solidFill>
                  <a:srgbClr val="FFFFFF"/>
                </a:solidFill>
              </a:rPr>
              <a:t>Common view into access control and audit trails across a breadth of services</a:t>
            </a:r>
            <a:endParaRPr lang="en-US" sz="1800" dirty="0">
              <a:solidFill>
                <a:srgbClr val="FFFFFF"/>
              </a:solidFill>
            </a:endParaRPr>
          </a:p>
        </p:txBody>
      </p:sp>
      <p:pic>
        <p:nvPicPr>
          <p:cNvPr id="3" name="Picture 2" descr="MP900431025.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 y="1219200"/>
            <a:ext cx="2984984" cy="2908300"/>
          </a:xfrm>
          <a:prstGeom prst="rect">
            <a:avLst/>
          </a:prstGeom>
        </p:spPr>
      </p:pic>
      <p:sp>
        <p:nvSpPr>
          <p:cNvPr id="5" name="TextBox 4"/>
          <p:cNvSpPr txBox="1"/>
          <p:nvPr/>
        </p:nvSpPr>
        <p:spPr>
          <a:xfrm rot="20090672">
            <a:off x="1221627" y="2574816"/>
            <a:ext cx="1033256" cy="523220"/>
          </a:xfrm>
          <a:prstGeom prst="rect">
            <a:avLst/>
          </a:prstGeom>
          <a:noFill/>
          <a:ln w="57150" cmpd="sng">
            <a:solidFill>
              <a:srgbClr val="FF0000"/>
            </a:solidFill>
          </a:ln>
        </p:spPr>
        <p:txBody>
          <a:bodyPr wrap="none" rtlCol="0">
            <a:spAutoFit/>
          </a:bodyPr>
          <a:lstStyle/>
          <a:p>
            <a:pPr algn="ctr"/>
            <a:r>
              <a:rPr lang="en-US" sz="2800" dirty="0" smtClean="0">
                <a:solidFill>
                  <a:srgbClr val="FF0000"/>
                </a:solidFill>
                <a:latin typeface="Stencil"/>
                <a:cs typeface="Stencil"/>
              </a:rPr>
              <a:t>EASY</a:t>
            </a:r>
          </a:p>
        </p:txBody>
      </p:sp>
    </p:spTree>
    <p:extLst>
      <p:ext uri="{BB962C8B-B14F-4D97-AF65-F5344CB8AC3E}">
        <p14:creationId xmlns:p14="http://schemas.microsoft.com/office/powerpoint/2010/main" val="33207956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PCF</a:t>
            </a:r>
            <a:r>
              <a:rPr lang="en-US" dirty="0" smtClean="0"/>
              <a:t> </a:t>
            </a:r>
            <a:r>
              <a:rPr lang="en-US" sz="2800" dirty="0">
                <a:solidFill>
                  <a:srgbClr val="2C95DD"/>
                </a:solidFill>
              </a:rPr>
              <a:t>Marketplace</a:t>
            </a:r>
          </a:p>
        </p:txBody>
      </p:sp>
      <p:pic>
        <p:nvPicPr>
          <p:cNvPr id="4" name="Picture 3" descr="Services.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88766" y="903110"/>
            <a:ext cx="4002341" cy="3019136"/>
          </a:xfrm>
          <a:prstGeom prst="rect">
            <a:avLst/>
          </a:prstGeom>
        </p:spPr>
      </p:pic>
      <p:pic>
        <p:nvPicPr>
          <p:cNvPr id="3" name="Picture 2" descr="ServicesMarketplac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39002" y="2116038"/>
            <a:ext cx="4029388" cy="2503045"/>
          </a:xfrm>
          <a:prstGeom prst="rect">
            <a:avLst/>
          </a:prstGeom>
        </p:spPr>
      </p:pic>
      <p:sp>
        <p:nvSpPr>
          <p:cNvPr id="6" name="Text Placeholder 2"/>
          <p:cNvSpPr txBox="1">
            <a:spLocks/>
          </p:cNvSpPr>
          <p:nvPr/>
        </p:nvSpPr>
        <p:spPr>
          <a:xfrm>
            <a:off x="194493" y="1137100"/>
            <a:ext cx="4244510"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spcAft>
                <a:spcPts val="600"/>
              </a:spcAft>
              <a:buClr>
                <a:schemeClr val="bg2"/>
              </a:buClr>
              <a:buSzPct val="100000"/>
              <a:buFont typeface="Arial"/>
              <a:buChar char="•"/>
            </a:pPr>
            <a:r>
              <a:rPr lang="en-US" sz="2400" dirty="0" smtClean="0">
                <a:solidFill>
                  <a:srgbClr val="FFFFFF"/>
                </a:solidFill>
              </a:rPr>
              <a:t>Broad Services Ecosystem</a:t>
            </a:r>
          </a:p>
          <a:p>
            <a:pPr marL="342900" indent="-342900">
              <a:spcAft>
                <a:spcPts val="600"/>
              </a:spcAft>
              <a:buClr>
                <a:schemeClr val="bg2"/>
              </a:buClr>
              <a:buSzPct val="100000"/>
              <a:buFont typeface="Arial"/>
              <a:buChar char="•"/>
            </a:pPr>
            <a:r>
              <a:rPr lang="en-US" sz="2400" dirty="0" smtClean="0">
                <a:solidFill>
                  <a:srgbClr val="FFFFFF"/>
                </a:solidFill>
              </a:rPr>
              <a:t>Easy accessibility</a:t>
            </a:r>
            <a:endParaRPr lang="en-US" sz="2400" dirty="0">
              <a:solidFill>
                <a:srgbClr val="FFFFFF"/>
              </a:solidFill>
            </a:endParaRPr>
          </a:p>
          <a:p>
            <a:pPr marL="342900" indent="-342900">
              <a:spcAft>
                <a:spcPts val="600"/>
              </a:spcAft>
              <a:buClr>
                <a:schemeClr val="bg2"/>
              </a:buClr>
              <a:buSzPct val="100000"/>
              <a:buFont typeface="Arial"/>
              <a:buChar char="•"/>
            </a:pPr>
            <a:r>
              <a:rPr lang="en-US" sz="2400" dirty="0" smtClean="0">
                <a:solidFill>
                  <a:srgbClr val="FFFFFF"/>
                </a:solidFill>
              </a:rPr>
              <a:t>Quick, self-provisioning</a:t>
            </a:r>
            <a:endParaRPr lang="en-US" sz="2400" dirty="0">
              <a:solidFill>
                <a:srgbClr val="FFFFFF"/>
              </a:solidFill>
            </a:endParaRPr>
          </a:p>
        </p:txBody>
      </p:sp>
      <p:pic>
        <p:nvPicPr>
          <p:cNvPr id="7" name="Picture 6" descr="Screen Shot 2015-08-10 at 2.37.24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7082" y="716864"/>
            <a:ext cx="2732931" cy="2069658"/>
          </a:xfrm>
          <a:prstGeom prst="rect">
            <a:avLst/>
          </a:prstGeom>
        </p:spPr>
      </p:pic>
    </p:spTree>
    <p:extLst>
      <p:ext uri="{BB962C8B-B14F-4D97-AF65-F5344CB8AC3E}">
        <p14:creationId xmlns:p14="http://schemas.microsoft.com/office/powerpoint/2010/main" val="105740266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711" y="325437"/>
            <a:ext cx="8674857" cy="460374"/>
          </a:xfrm>
        </p:spPr>
        <p:txBody>
          <a:bodyPr/>
          <a:lstStyle/>
          <a:p>
            <a:r>
              <a:rPr lang="en-US" sz="2800" dirty="0">
                <a:solidFill>
                  <a:srgbClr val="2C95DD"/>
                </a:solidFill>
              </a:rPr>
              <a:t>BDS</a:t>
            </a:r>
            <a:r>
              <a:rPr lang="en-US" sz="2800" dirty="0" smtClean="0"/>
              <a:t> </a:t>
            </a:r>
            <a:r>
              <a:rPr lang="en-US" sz="2800" dirty="0">
                <a:solidFill>
                  <a:srgbClr val="2C95DD"/>
                </a:solidFill>
              </a:rPr>
              <a:t>Vision: Make all data products cloud-ready.</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10524"/>
          <a:stretch/>
        </p:blipFill>
        <p:spPr>
          <a:xfrm>
            <a:off x="4674552" y="989184"/>
            <a:ext cx="4263462" cy="3916736"/>
          </a:xfrm>
          <a:prstGeom prst="rect">
            <a:avLst/>
          </a:prstGeom>
        </p:spPr>
      </p:pic>
      <p:sp>
        <p:nvSpPr>
          <p:cNvPr id="3" name="TextBox 2"/>
          <p:cNvSpPr txBox="1"/>
          <p:nvPr/>
        </p:nvSpPr>
        <p:spPr>
          <a:xfrm>
            <a:off x="363799" y="985520"/>
            <a:ext cx="3096170" cy="1938992"/>
          </a:xfrm>
          <a:prstGeom prst="rect">
            <a:avLst/>
          </a:prstGeom>
          <a:solidFill>
            <a:schemeClr val="tx2">
              <a:lumMod val="50000"/>
            </a:schemeClr>
          </a:solidFill>
        </p:spPr>
        <p:txBody>
          <a:bodyPr wrap="none" rtlCol="0">
            <a:spAutoFit/>
          </a:bodyPr>
          <a:lstStyle/>
          <a:p>
            <a:r>
              <a:rPr lang="en-US" sz="4000" dirty="0" smtClean="0">
                <a:solidFill>
                  <a:srgbClr val="FFFFFF"/>
                </a:solidFill>
              </a:rPr>
              <a:t>Open.</a:t>
            </a:r>
          </a:p>
          <a:p>
            <a:r>
              <a:rPr lang="en-US" sz="4000" dirty="0" smtClean="0">
                <a:solidFill>
                  <a:srgbClr val="FFFFFF"/>
                </a:solidFill>
              </a:rPr>
              <a:t>Agile.</a:t>
            </a:r>
          </a:p>
          <a:p>
            <a:r>
              <a:rPr lang="en-US" sz="4000" dirty="0" smtClean="0">
                <a:solidFill>
                  <a:srgbClr val="FFFFFF"/>
                </a:solidFill>
              </a:rPr>
              <a:t>Cloud-ready.</a:t>
            </a:r>
          </a:p>
        </p:txBody>
      </p:sp>
      <p:sp>
        <p:nvSpPr>
          <p:cNvPr id="4" name="Frame 3"/>
          <p:cNvSpPr/>
          <p:nvPr/>
        </p:nvSpPr>
        <p:spPr>
          <a:xfrm>
            <a:off x="4775200" y="3383280"/>
            <a:ext cx="4064000" cy="1127760"/>
          </a:xfrm>
          <a:prstGeom prst="frame">
            <a:avLst>
              <a:gd name="adj1" fmla="val 7283"/>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46371" y="3108960"/>
            <a:ext cx="4308793" cy="738664"/>
          </a:xfrm>
          <a:prstGeom prst="rect">
            <a:avLst/>
          </a:prstGeom>
          <a:noFill/>
        </p:spPr>
        <p:txBody>
          <a:bodyPr wrap="square" rtlCol="0">
            <a:spAutoFit/>
          </a:bodyPr>
          <a:lstStyle/>
          <a:p>
            <a:r>
              <a:rPr lang="en-US" b="1" dirty="0" smtClean="0">
                <a:solidFill>
                  <a:srgbClr val="FFFFFF"/>
                </a:solidFill>
              </a:rPr>
              <a:t>Pivotal BDS on PCF</a:t>
            </a:r>
          </a:p>
          <a:p>
            <a:pPr marL="285750" indent="-285750">
              <a:buFont typeface="Wingdings" charset="2"/>
              <a:buChar char="ü"/>
            </a:pPr>
            <a:r>
              <a:rPr lang="en-US" b="1" dirty="0" smtClean="0">
                <a:solidFill>
                  <a:srgbClr val="FFFFFF"/>
                </a:solidFill>
              </a:rPr>
              <a:t>Production:</a:t>
            </a:r>
            <a:r>
              <a:rPr lang="en-US" dirty="0" smtClean="0">
                <a:solidFill>
                  <a:srgbClr val="FFFFFF"/>
                </a:solidFill>
              </a:rPr>
              <a:t> </a:t>
            </a:r>
            <a:r>
              <a:rPr lang="en-US" dirty="0" err="1" smtClean="0">
                <a:solidFill>
                  <a:srgbClr val="FFFFFF"/>
                </a:solidFill>
              </a:rPr>
              <a:t>RabbitMQ</a:t>
            </a:r>
            <a:r>
              <a:rPr lang="en-US" dirty="0" smtClean="0">
                <a:solidFill>
                  <a:srgbClr val="FFFFFF"/>
                </a:solidFill>
              </a:rPr>
              <a:t>, </a:t>
            </a:r>
            <a:r>
              <a:rPr lang="en-US" dirty="0" err="1" smtClean="0">
                <a:solidFill>
                  <a:srgbClr val="FFFFFF"/>
                </a:solidFill>
              </a:rPr>
              <a:t>Redis</a:t>
            </a:r>
            <a:r>
              <a:rPr lang="en-US" dirty="0" smtClean="0">
                <a:solidFill>
                  <a:srgbClr val="FFFFFF"/>
                </a:solidFill>
              </a:rPr>
              <a:t>, </a:t>
            </a:r>
            <a:r>
              <a:rPr lang="en-US" dirty="0" err="1" smtClean="0">
                <a:solidFill>
                  <a:srgbClr val="FFFFFF"/>
                </a:solidFill>
              </a:rPr>
              <a:t>GemFire</a:t>
            </a:r>
            <a:r>
              <a:rPr lang="en-US" dirty="0" smtClean="0">
                <a:solidFill>
                  <a:srgbClr val="FFFFFF"/>
                </a:solidFill>
              </a:rPr>
              <a:t>/Geode</a:t>
            </a:r>
          </a:p>
          <a:p>
            <a:pPr marL="285750" indent="-285750">
              <a:buFont typeface="Wingdings" charset="2"/>
              <a:buChar char="ü"/>
            </a:pPr>
            <a:r>
              <a:rPr lang="en-US" b="1" dirty="0" smtClean="0">
                <a:solidFill>
                  <a:srgbClr val="FFFFFF"/>
                </a:solidFill>
              </a:rPr>
              <a:t>Beta: </a:t>
            </a:r>
            <a:r>
              <a:rPr lang="en-US" dirty="0" err="1" smtClean="0">
                <a:solidFill>
                  <a:srgbClr val="FFFFFF"/>
                </a:solidFill>
              </a:rPr>
              <a:t>PivotalHD</a:t>
            </a:r>
            <a:r>
              <a:rPr lang="en-US" dirty="0" smtClean="0">
                <a:solidFill>
                  <a:srgbClr val="FFFFFF"/>
                </a:solidFill>
              </a:rPr>
              <a:t> (includes HAWQ), Data Flow</a:t>
            </a:r>
          </a:p>
        </p:txBody>
      </p:sp>
    </p:spTree>
    <p:extLst>
      <p:ext uri="{BB962C8B-B14F-4D97-AF65-F5344CB8AC3E}">
        <p14:creationId xmlns:p14="http://schemas.microsoft.com/office/powerpoint/2010/main" val="1896928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a:solidFill>
                  <a:srgbClr val="FFFFFF"/>
                </a:solidFill>
              </a:rPr>
              <a:t>Relational </a:t>
            </a:r>
            <a:r>
              <a:rPr lang="en-US" dirty="0" smtClean="0">
                <a:solidFill>
                  <a:srgbClr val="FFFFFF"/>
                </a:solidFill>
              </a:rPr>
              <a:t>Database as a Service for Your Applications</a:t>
            </a:r>
            <a:endParaRPr lang="en-US" dirty="0">
              <a:solidFill>
                <a:srgbClr val="FFFFFF"/>
              </a:solidFill>
            </a:endParaRPr>
          </a:p>
          <a:p>
            <a:endParaRPr lang="en-US" dirty="0"/>
          </a:p>
        </p:txBody>
      </p:sp>
      <p:sp>
        <p:nvSpPr>
          <p:cNvPr id="2" name="Title 1"/>
          <p:cNvSpPr>
            <a:spLocks noGrp="1"/>
          </p:cNvSpPr>
          <p:nvPr>
            <p:ph type="title"/>
          </p:nvPr>
        </p:nvSpPr>
        <p:spPr/>
        <p:txBody>
          <a:bodyPr/>
          <a:lstStyle/>
          <a:p>
            <a:r>
              <a:rPr lang="en-US" sz="2800" dirty="0">
                <a:solidFill>
                  <a:srgbClr val="2C95DD"/>
                </a:solidFill>
              </a:rPr>
              <a:t>MySQL</a:t>
            </a:r>
            <a:r>
              <a:rPr lang="en-US" sz="2800" dirty="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176802" y="1419224"/>
            <a:ext cx="4257391" cy="3038475"/>
          </a:xfrm>
          <a:prstGeom prst="rect">
            <a:avLst/>
          </a:prstGeom>
        </p:spPr>
        <p:txBody>
          <a:bodyPr anchor="t"/>
          <a:lstStyle/>
          <a:p>
            <a:pPr marL="342900" indent="-342900">
              <a:spcBef>
                <a:spcPts val="0"/>
              </a:spcBef>
              <a:spcAft>
                <a:spcPts val="600"/>
              </a:spcAft>
              <a:buFont typeface="Arial"/>
              <a:buChar char="•"/>
            </a:pPr>
            <a:r>
              <a:rPr lang="en-US" sz="2000" dirty="0" smtClean="0">
                <a:solidFill>
                  <a:srgbClr val="FFFFFF"/>
                </a:solidFill>
              </a:rPr>
              <a:t>Minimized effort </a:t>
            </a:r>
            <a:r>
              <a:rPr lang="en-US" sz="2000" dirty="0">
                <a:solidFill>
                  <a:srgbClr val="FFFFFF"/>
                </a:solidFill>
              </a:rPr>
              <a:t>to create, configure</a:t>
            </a:r>
            <a:r>
              <a:rPr lang="en-US" sz="2000" dirty="0" smtClean="0">
                <a:solidFill>
                  <a:srgbClr val="FFFFFF"/>
                </a:solidFill>
              </a:rPr>
              <a:t>, and </a:t>
            </a:r>
            <a:r>
              <a:rPr lang="en-US" sz="2000" dirty="0">
                <a:solidFill>
                  <a:srgbClr val="FFFFFF"/>
                </a:solidFill>
              </a:rPr>
              <a:t>manage a MySQL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Multi</a:t>
            </a:r>
            <a:r>
              <a:rPr lang="en-US" sz="2000" dirty="0">
                <a:solidFill>
                  <a:srgbClr val="FFFFFF"/>
                </a:solidFill>
              </a:rPr>
              <a:t>-node </a:t>
            </a:r>
            <a:r>
              <a:rPr lang="en-US" sz="2000" dirty="0" smtClean="0">
                <a:solidFill>
                  <a:srgbClr val="FFFFFF"/>
                </a:solidFill>
              </a:rPr>
              <a:t>cluster</a:t>
            </a:r>
          </a:p>
          <a:p>
            <a:pPr marL="342900" indent="-342900">
              <a:spcBef>
                <a:spcPts val="0"/>
              </a:spcBef>
              <a:spcAft>
                <a:spcPts val="600"/>
              </a:spcAft>
              <a:buFont typeface="Arial"/>
              <a:buChar char="•"/>
            </a:pPr>
            <a:r>
              <a:rPr lang="en-US" sz="2000" dirty="0" smtClean="0">
                <a:solidFill>
                  <a:srgbClr val="FFFFFF"/>
                </a:solidFill>
              </a:rPr>
              <a:t>Data replication across nodes</a:t>
            </a:r>
          </a:p>
          <a:p>
            <a:pPr marL="342900" indent="-342900">
              <a:spcBef>
                <a:spcPts val="0"/>
              </a:spcBef>
              <a:spcAft>
                <a:spcPts val="600"/>
              </a:spcAft>
              <a:buFont typeface="Arial"/>
              <a:buChar char="•"/>
            </a:pPr>
            <a:r>
              <a:rPr lang="en-US" sz="2000" dirty="0" smtClean="0">
                <a:solidFill>
                  <a:srgbClr val="FFFFFF"/>
                </a:solidFill>
              </a:rPr>
              <a:t>Failover </a:t>
            </a:r>
            <a:r>
              <a:rPr lang="en-US" sz="2000" dirty="0">
                <a:solidFill>
                  <a:srgbClr val="FFFFFF"/>
                </a:solidFill>
              </a:rPr>
              <a:t>functionality ensures </a:t>
            </a:r>
            <a:r>
              <a:rPr lang="en-US" sz="2000" dirty="0" smtClean="0">
                <a:solidFill>
                  <a:srgbClr val="FFFFFF"/>
                </a:solidFill>
              </a:rPr>
              <a:t>app traffic only routed </a:t>
            </a:r>
            <a:r>
              <a:rPr lang="en-US" sz="2000" dirty="0">
                <a:solidFill>
                  <a:srgbClr val="FFFFFF"/>
                </a:solidFill>
              </a:rPr>
              <a:t>to healthy </a:t>
            </a:r>
            <a:r>
              <a:rPr lang="en-US" sz="2000" dirty="0" smtClean="0">
                <a:solidFill>
                  <a:srgbClr val="FFFFFF"/>
                </a:solidFill>
              </a:rPr>
              <a:t>nodes</a:t>
            </a:r>
            <a:endParaRPr lang="en-US" sz="2000" dirty="0">
              <a:solidFill>
                <a:srgbClr val="FFFFFF"/>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53088" y="9471"/>
            <a:ext cx="1102036" cy="988449"/>
          </a:xfrm>
          <a:prstGeom prst="rect">
            <a:avLst/>
          </a:prstGeom>
        </p:spPr>
      </p:pic>
      <p:pic>
        <p:nvPicPr>
          <p:cNvPr id="18" name="Picture 17"/>
          <p:cNvPicPr>
            <a:picLocks noChangeAspect="1"/>
          </p:cNvPicPr>
          <p:nvPr/>
        </p:nvPicPr>
        <p:blipFill>
          <a:blip r:embed="rId4"/>
          <a:stretch>
            <a:fillRect/>
          </a:stretch>
        </p:blipFill>
        <p:spPr>
          <a:xfrm>
            <a:off x="4434193" y="1681129"/>
            <a:ext cx="4709807" cy="2615259"/>
          </a:xfrm>
          <a:prstGeom prst="rect">
            <a:avLst/>
          </a:prstGeom>
        </p:spPr>
      </p:pic>
    </p:spTree>
    <p:extLst>
      <p:ext uri="{BB962C8B-B14F-4D97-AF65-F5344CB8AC3E}">
        <p14:creationId xmlns:p14="http://schemas.microsoft.com/office/powerpoint/2010/main" val="297921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Advanced Key-Value Store and Cache as a Service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Redis</a:t>
            </a:r>
            <a:r>
              <a:rPr lang="en-US" sz="2800" dirty="0" smtClean="0"/>
              <a:t> </a:t>
            </a:r>
            <a:r>
              <a:rPr lang="en-US" sz="2800" dirty="0">
                <a:solidFill>
                  <a:srgbClr val="2C95DD"/>
                </a:solidFill>
              </a:rPr>
              <a:t>for Pivotal Cloud Foundry </a:t>
            </a:r>
          </a:p>
        </p:txBody>
      </p:sp>
      <p:sp>
        <p:nvSpPr>
          <p:cNvPr id="4" name="Content Placeholder 3"/>
          <p:cNvSpPr>
            <a:spLocks noGrp="1"/>
          </p:cNvSpPr>
          <p:nvPr>
            <p:ph sz="quarter" idx="4294967295"/>
          </p:nvPr>
        </p:nvSpPr>
        <p:spPr>
          <a:xfrm>
            <a:off x="366716" y="1451519"/>
            <a:ext cx="5037072" cy="3006179"/>
          </a:xfrm>
          <a:prstGeom prst="rect">
            <a:avLst/>
          </a:prstGeom>
        </p:spPr>
        <p:txBody>
          <a:bodyPr/>
          <a:lstStyle/>
          <a:p>
            <a:pPr marL="342900" indent="-342900">
              <a:buFont typeface="Arial"/>
              <a:buChar char="•"/>
            </a:pPr>
            <a:r>
              <a:rPr lang="en-US" sz="2000" dirty="0" smtClean="0">
                <a:solidFill>
                  <a:srgbClr val="FFFFFF"/>
                </a:solidFill>
              </a:rPr>
              <a:t>Pre</a:t>
            </a:r>
            <a:r>
              <a:rPr lang="en-US" sz="2000" dirty="0">
                <a:solidFill>
                  <a:srgbClr val="FFFFFF"/>
                </a:solidFill>
              </a:rPr>
              <a:t>-provision a pool of </a:t>
            </a:r>
            <a:r>
              <a:rPr lang="en-US" sz="2000" dirty="0" err="1">
                <a:solidFill>
                  <a:srgbClr val="FFFFFF"/>
                </a:solidFill>
              </a:rPr>
              <a:t>Redis</a:t>
            </a:r>
            <a:r>
              <a:rPr lang="en-US" sz="2000" dirty="0">
                <a:solidFill>
                  <a:srgbClr val="FFFFFF"/>
                </a:solidFill>
              </a:rPr>
              <a:t> </a:t>
            </a:r>
            <a:r>
              <a:rPr lang="en-US" sz="2000" dirty="0" smtClean="0">
                <a:solidFill>
                  <a:srgbClr val="FFFFFF"/>
                </a:solidFill>
              </a:rPr>
              <a:t>VMs</a:t>
            </a:r>
          </a:p>
          <a:p>
            <a:pPr marL="342900" indent="-342900">
              <a:buFont typeface="Arial"/>
              <a:buChar char="•"/>
            </a:pPr>
            <a:r>
              <a:rPr lang="en-US" sz="2000" dirty="0" smtClean="0">
                <a:solidFill>
                  <a:srgbClr val="FFFFFF"/>
                </a:solidFill>
              </a:rPr>
              <a:t>Supports </a:t>
            </a:r>
            <a:r>
              <a:rPr lang="en-US" sz="2000" dirty="0">
                <a:solidFill>
                  <a:srgbClr val="FFFFFF"/>
                </a:solidFill>
              </a:rPr>
              <a:t>persistence to </a:t>
            </a:r>
            <a:r>
              <a:rPr lang="en-US" sz="2000" dirty="0" smtClean="0">
                <a:solidFill>
                  <a:srgbClr val="FFFFFF"/>
                </a:solidFill>
              </a:rPr>
              <a:t>disk</a:t>
            </a:r>
          </a:p>
          <a:p>
            <a:pPr marL="342900" indent="-342900">
              <a:buFont typeface="Arial"/>
              <a:buChar char="•"/>
            </a:pPr>
            <a:r>
              <a:rPr lang="en-US" sz="2000" dirty="0" smtClean="0">
                <a:solidFill>
                  <a:srgbClr val="FFFFFF"/>
                </a:solidFill>
              </a:rPr>
              <a:t>Consolidated </a:t>
            </a:r>
            <a:r>
              <a:rPr lang="en-US" sz="2000" dirty="0">
                <a:solidFill>
                  <a:srgbClr val="FFFFFF"/>
                </a:solidFill>
              </a:rPr>
              <a:t>logging and </a:t>
            </a:r>
            <a:r>
              <a:rPr lang="en-US" sz="2000" dirty="0" smtClean="0">
                <a:solidFill>
                  <a:srgbClr val="FFFFFF"/>
                </a:solidFill>
              </a:rPr>
              <a:t>monitoring</a:t>
            </a:r>
          </a:p>
          <a:p>
            <a:pPr marL="342900" indent="-342900">
              <a:buFont typeface="Arial"/>
              <a:buChar char="•"/>
            </a:pPr>
            <a:r>
              <a:rPr lang="en-US" sz="2000" dirty="0" smtClean="0">
                <a:solidFill>
                  <a:srgbClr val="FFFFFF"/>
                </a:solidFill>
              </a:rPr>
              <a:t>VM </a:t>
            </a:r>
            <a:r>
              <a:rPr lang="en-US" sz="2000" dirty="0">
                <a:solidFill>
                  <a:srgbClr val="FFFFFF"/>
                </a:solidFill>
              </a:rPr>
              <a:t>health monitoring, and </a:t>
            </a:r>
            <a:r>
              <a:rPr lang="en-US" sz="2000" dirty="0" smtClean="0">
                <a:solidFill>
                  <a:srgbClr val="FFFFFF"/>
                </a:solidFill>
              </a:rPr>
              <a:t>recovery</a:t>
            </a:r>
          </a:p>
          <a:p>
            <a:pPr marL="285750" indent="-285750">
              <a:buFont typeface="Arial"/>
              <a:buChar char="•"/>
            </a:pPr>
            <a:endParaRPr lang="en-US" sz="1400" dirty="0">
              <a:solidFill>
                <a:srgbClr val="FFFFFF"/>
              </a:solidFill>
            </a:endParaRPr>
          </a:p>
          <a:p>
            <a:pPr marL="285750" indent="-285750">
              <a:buFont typeface="Arial"/>
              <a:buChar char="•"/>
            </a:pPr>
            <a:endParaRPr lang="en-US" sz="1400" dirty="0">
              <a:solidFill>
                <a:srgbClr val="FFFFFF"/>
              </a:solidFill>
            </a:endParaRPr>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5024" y="3"/>
            <a:ext cx="951111" cy="1036797"/>
          </a:xfrm>
          <a:prstGeom prst="rect">
            <a:avLst/>
          </a:prstGeom>
        </p:spPr>
      </p:pic>
      <p:grpSp>
        <p:nvGrpSpPr>
          <p:cNvPr id="55" name="Group 54"/>
          <p:cNvGrpSpPr/>
          <p:nvPr/>
        </p:nvGrpSpPr>
        <p:grpSpPr>
          <a:xfrm>
            <a:off x="5524500" y="1451519"/>
            <a:ext cx="3032497" cy="2792397"/>
            <a:chOff x="6225584" y="1543456"/>
            <a:chExt cx="2702975" cy="3005504"/>
          </a:xfrm>
        </p:grpSpPr>
        <p:sp>
          <p:nvSpPr>
            <p:cNvPr id="34" name="Shape 191"/>
            <p:cNvSpPr txBox="1"/>
            <p:nvPr/>
          </p:nvSpPr>
          <p:spPr>
            <a:xfrm>
              <a:off x="6469892" y="3810172"/>
              <a:ext cx="2458667" cy="738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Pre-provisioned VMs in the ‘pool’</a:t>
              </a:r>
            </a:p>
            <a:p>
              <a:pPr marL="0" marR="0" lvl="0" indent="0" algn="ctr" rtl="0">
                <a:lnSpc>
                  <a:spcPct val="100000"/>
                </a:lnSpc>
                <a:spcBef>
                  <a:spcPts val="0"/>
                </a:spcBef>
                <a:spcAft>
                  <a:spcPts val="0"/>
                </a:spcAft>
                <a:buClr>
                  <a:srgbClr val="000000"/>
                </a:buClr>
                <a:buSzPct val="25000"/>
                <a:buFont typeface="Arial"/>
                <a:buNone/>
              </a:pPr>
              <a:r>
                <a:rPr lang="en-US" sz="1200" b="0" i="1" u="none" strike="noStrike" cap="none" baseline="0" dirty="0">
                  <a:solidFill>
                    <a:schemeClr val="accent3"/>
                  </a:solidFill>
                  <a:latin typeface="Arial"/>
                  <a:ea typeface="Arial"/>
                  <a:cs typeface="Arial"/>
                  <a:sym typeface="Arial"/>
                  <a:rtl val="0"/>
                </a:rPr>
                <a:t>Ready to be created as instances and bound </a:t>
              </a:r>
              <a:r>
                <a:rPr lang="en-US" sz="1200" i="1" dirty="0" smtClean="0">
                  <a:solidFill>
                    <a:schemeClr val="accent3"/>
                  </a:solidFill>
                  <a:latin typeface="Arial"/>
                  <a:ea typeface="Arial"/>
                  <a:cs typeface="Arial"/>
                  <a:sym typeface="Arial"/>
                  <a:rtl val="0"/>
                </a:rPr>
                <a:t>with apps</a:t>
              </a:r>
              <a:endParaRPr lang="en-US" sz="1200" b="0" i="1" u="none" strike="noStrike" cap="none" baseline="0" dirty="0">
                <a:solidFill>
                  <a:schemeClr val="accent3"/>
                </a:solidFill>
                <a:latin typeface="Arial"/>
                <a:ea typeface="Arial"/>
                <a:cs typeface="Arial"/>
                <a:sym typeface="Arial"/>
                <a:rtl val="0"/>
              </a:endParaRPr>
            </a:p>
          </p:txBody>
        </p:sp>
        <p:grpSp>
          <p:nvGrpSpPr>
            <p:cNvPr id="35" name="Group 34"/>
            <p:cNvGrpSpPr/>
            <p:nvPr/>
          </p:nvGrpSpPr>
          <p:grpSpPr>
            <a:xfrm>
              <a:off x="6225584" y="1543456"/>
              <a:ext cx="2562768" cy="2629664"/>
              <a:chOff x="6155410" y="584201"/>
              <a:chExt cx="2991875" cy="3387974"/>
            </a:xfrm>
          </p:grpSpPr>
          <p:sp>
            <p:nvSpPr>
              <p:cNvPr id="36" name="Shape 183"/>
              <p:cNvSpPr txBox="1"/>
              <p:nvPr/>
            </p:nvSpPr>
            <p:spPr>
              <a:xfrm>
                <a:off x="6155410" y="1059746"/>
                <a:ext cx="1258498" cy="384598"/>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Binding</a:t>
                </a:r>
              </a:p>
            </p:txBody>
          </p:sp>
          <p:sp>
            <p:nvSpPr>
              <p:cNvPr id="37" name="Shape 184"/>
              <p:cNvSpPr/>
              <p:nvPr/>
            </p:nvSpPr>
            <p:spPr>
              <a:xfrm>
                <a:off x="7087080" y="584201"/>
                <a:ext cx="1447722" cy="47554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smtClean="0">
                    <a:solidFill>
                      <a:srgbClr val="000000"/>
                    </a:solidFill>
                    <a:latin typeface="Arial"/>
                    <a:ea typeface="Arial"/>
                    <a:cs typeface="Arial"/>
                    <a:sym typeface="Arial"/>
                    <a:rtl val="0"/>
                  </a:rPr>
                  <a:t>User</a:t>
                </a:r>
                <a:r>
                  <a:rPr lang="en-US" sz="1200" b="0" i="0" u="none" strike="noStrike" cap="none" dirty="0" smtClean="0">
                    <a:solidFill>
                      <a:srgbClr val="000000"/>
                    </a:solidFill>
                    <a:latin typeface="Arial"/>
                    <a:ea typeface="Arial"/>
                    <a:cs typeface="Arial"/>
                    <a:sym typeface="Arial"/>
                    <a:rtl val="0"/>
                  </a:rPr>
                  <a:t> </a:t>
                </a:r>
                <a:r>
                  <a:rPr lang="en-US" sz="1200" b="0" i="0" u="none" strike="noStrike" cap="none" baseline="0" dirty="0" smtClean="0">
                    <a:solidFill>
                      <a:srgbClr val="000000"/>
                    </a:solidFill>
                    <a:latin typeface="Arial"/>
                    <a:ea typeface="Arial"/>
                    <a:cs typeface="Arial"/>
                    <a:sym typeface="Arial"/>
                    <a:rtl val="0"/>
                  </a:rPr>
                  <a:t>Application</a:t>
                </a:r>
                <a:endParaRPr lang="en-US" sz="1200" b="0" i="0" u="none" strike="noStrike" cap="none" baseline="0" dirty="0">
                  <a:solidFill>
                    <a:srgbClr val="000000"/>
                  </a:solidFill>
                  <a:latin typeface="Arial"/>
                  <a:ea typeface="Arial"/>
                  <a:cs typeface="Arial"/>
                  <a:sym typeface="Arial"/>
                  <a:rtl val="0"/>
                </a:endParaRPr>
              </a:p>
            </p:txBody>
          </p:sp>
          <p:cxnSp>
            <p:nvCxnSpPr>
              <p:cNvPr id="38" name="Shape 185"/>
              <p:cNvCxnSpPr>
                <a:stCxn id="37" idx="2"/>
                <a:endCxn id="43" idx="0"/>
              </p:cNvCxnSpPr>
              <p:nvPr/>
            </p:nvCxnSpPr>
            <p:spPr>
              <a:xfrm>
                <a:off x="7810942" y="1059747"/>
                <a:ext cx="7045" cy="560606"/>
              </a:xfrm>
              <a:prstGeom prst="straightConnector1">
                <a:avLst/>
              </a:prstGeom>
              <a:noFill/>
              <a:ln w="38100" cap="flat">
                <a:solidFill>
                  <a:srgbClr val="33928A"/>
                </a:solidFill>
                <a:prstDash val="solid"/>
                <a:round/>
                <a:headEnd type="none" w="med" len="med"/>
                <a:tailEnd type="triangle" w="lg" len="lg"/>
              </a:ln>
            </p:spPr>
          </p:cxnSp>
          <p:grpSp>
            <p:nvGrpSpPr>
              <p:cNvPr id="39" name="Shape 186"/>
              <p:cNvGrpSpPr/>
              <p:nvPr/>
            </p:nvGrpSpPr>
            <p:grpSpPr>
              <a:xfrm>
                <a:off x="6606069" y="1541158"/>
                <a:ext cx="2447417" cy="589355"/>
                <a:chOff x="8256494" y="2180712"/>
                <a:chExt cx="722350" cy="589355"/>
              </a:xfrm>
            </p:grpSpPr>
            <p:sp>
              <p:nvSpPr>
                <p:cNvPr id="47" name="Shape 187"/>
                <p:cNvSpPr/>
                <p:nvPr/>
              </p:nvSpPr>
              <p:spPr>
                <a:xfrm>
                  <a:off x="8256494" y="2180712"/>
                  <a:ext cx="722350" cy="51268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rgbClr val="000000"/>
                    </a:solidFill>
                    <a:latin typeface="Arial"/>
                    <a:ea typeface="Arial"/>
                    <a:cs typeface="Arial"/>
                    <a:sym typeface="Arial"/>
                    <a:rtl val="0"/>
                  </a:endParaRPr>
                </a:p>
              </p:txBody>
            </p:sp>
            <p:sp>
              <p:nvSpPr>
                <p:cNvPr id="48" name="Shape 188"/>
                <p:cNvSpPr txBox="1"/>
                <p:nvPr/>
              </p:nvSpPr>
              <p:spPr>
                <a:xfrm>
                  <a:off x="8535108" y="2516152"/>
                  <a:ext cx="225529" cy="2539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baseline="0" dirty="0">
                      <a:solidFill>
                        <a:srgbClr val="FFFFFF"/>
                      </a:solidFill>
                      <a:latin typeface="Arial"/>
                      <a:ea typeface="Arial"/>
                      <a:cs typeface="Arial"/>
                      <a:sym typeface="Arial"/>
                      <a:rtl val="0"/>
                    </a:rPr>
                    <a:t>VM</a:t>
                  </a:r>
                </a:p>
              </p:txBody>
            </p:sp>
          </p:grpSp>
          <p:sp>
            <p:nvSpPr>
              <p:cNvPr id="41" name="Shape 190"/>
              <p:cNvSpPr/>
              <p:nvPr/>
            </p:nvSpPr>
            <p:spPr>
              <a:xfrm>
                <a:off x="6266992" y="2184185"/>
                <a:ext cx="234146" cy="1216177"/>
              </a:xfrm>
              <a:prstGeom prst="leftBrace">
                <a:avLst>
                  <a:gd name="adj1" fmla="val 8333"/>
                  <a:gd name="adj2" fmla="val 50000"/>
                </a:avLst>
              </a:prstGeom>
              <a:noFill/>
              <a:ln w="25400" cap="flat">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dk1"/>
                  </a:solidFill>
                  <a:latin typeface="Arial"/>
                  <a:ea typeface="Arial"/>
                  <a:cs typeface="Arial"/>
                  <a:sym typeface="Arial"/>
                  <a:rtl val="0"/>
                </a:endParaRPr>
              </a:p>
            </p:txBody>
          </p:sp>
          <p:cxnSp>
            <p:nvCxnSpPr>
              <p:cNvPr id="42" name="Shape 192"/>
              <p:cNvCxnSpPr>
                <a:stCxn id="41" idx="1"/>
              </p:cNvCxnSpPr>
              <p:nvPr/>
            </p:nvCxnSpPr>
            <p:spPr>
              <a:xfrm>
                <a:off x="6266992" y="2792276"/>
                <a:ext cx="233100" cy="1179899"/>
              </a:xfrm>
              <a:prstGeom prst="curvedConnector3">
                <a:avLst>
                  <a:gd name="adj1" fmla="val -98069"/>
                </a:avLst>
              </a:prstGeom>
              <a:noFill/>
              <a:ln w="25400" cap="flat">
                <a:solidFill>
                  <a:schemeClr val="accent1"/>
                </a:solidFill>
                <a:prstDash val="solid"/>
                <a:round/>
                <a:headEnd type="none" w="med" len="med"/>
                <a:tailEnd type="stealth" w="lg" len="lg"/>
              </a:ln>
            </p:spPr>
          </p:cxnSp>
          <p:sp>
            <p:nvSpPr>
              <p:cNvPr id="43" name="Shape 193"/>
              <p:cNvSpPr/>
              <p:nvPr/>
            </p:nvSpPr>
            <p:spPr>
              <a:xfrm>
                <a:off x="6488688" y="1620353"/>
                <a:ext cx="2658597" cy="329025"/>
              </a:xfrm>
              <a:prstGeom prst="rect">
                <a:avLst/>
              </a:prstGeom>
              <a:solidFill>
                <a:schemeClr val="accent2"/>
              </a:solidFill>
              <a:ln w="19050" cap="flat">
                <a:solidFill>
                  <a:schemeClr val="dk1"/>
                </a:solidFill>
                <a:prstDash val="dot"/>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Instance </a:t>
                </a:r>
                <a:r>
                  <a:rPr lang="en-US" sz="1100" b="0" i="0" u="none" strike="noStrike" cap="none" baseline="0">
                    <a:solidFill>
                      <a:srgbClr val="000000"/>
                    </a:solidFill>
                    <a:latin typeface="Arial"/>
                    <a:ea typeface="Arial"/>
                    <a:cs typeface="Arial"/>
                    <a:sym typeface="Arial"/>
                    <a:rtl val="0"/>
                  </a:rPr>
                  <a:t>(Redis process)</a:t>
                </a:r>
              </a:p>
            </p:txBody>
          </p:sp>
          <p:sp>
            <p:nvSpPr>
              <p:cNvPr id="44" name="Shape 194"/>
              <p:cNvSpPr/>
              <p:nvPr/>
            </p:nvSpPr>
            <p:spPr>
              <a:xfrm>
                <a:off x="6607041" y="3032531"/>
                <a:ext cx="2418336" cy="353497"/>
              </a:xfrm>
              <a:prstGeom prst="rect">
                <a:avLst/>
              </a:prstGeom>
              <a:noFill/>
              <a:ln w="19050" cap="flat">
                <a:solidFill>
                  <a:schemeClr val="accent1"/>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5" name="Shape 195"/>
              <p:cNvSpPr/>
              <p:nvPr/>
            </p:nvSpPr>
            <p:spPr>
              <a:xfrm>
                <a:off x="6607041" y="2630741"/>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sp>
            <p:nvSpPr>
              <p:cNvPr id="46" name="Shape 196"/>
              <p:cNvSpPr/>
              <p:nvPr/>
            </p:nvSpPr>
            <p:spPr>
              <a:xfrm>
                <a:off x="6607041" y="2229270"/>
                <a:ext cx="2418336" cy="353497"/>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baseline="0" dirty="0">
                    <a:solidFill>
                      <a:srgbClr val="FFFFFF"/>
                    </a:solidFill>
                    <a:latin typeface="Arial"/>
                    <a:ea typeface="Arial"/>
                    <a:cs typeface="Arial"/>
                    <a:sym typeface="Arial"/>
                    <a:rtl val="0"/>
                  </a:rPr>
                  <a:t>VM</a:t>
                </a:r>
              </a:p>
            </p:txBody>
          </p:sp>
        </p:grpSp>
      </p:grpSp>
    </p:spTree>
    <p:extLst>
      <p:ext uri="{BB962C8B-B14F-4D97-AF65-F5344CB8AC3E}">
        <p14:creationId xmlns:p14="http://schemas.microsoft.com/office/powerpoint/2010/main" val="9402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idx="1"/>
          </p:nvPr>
        </p:nvSpPr>
        <p:spPr/>
        <p:txBody>
          <a:bodyPr/>
          <a:lstStyle/>
          <a:p>
            <a:r>
              <a:rPr lang="en-US" dirty="0" smtClean="0">
                <a:solidFill>
                  <a:srgbClr val="FFFFFF"/>
                </a:solidFill>
              </a:rPr>
              <a:t>Apps safely send </a:t>
            </a:r>
            <a:r>
              <a:rPr lang="en-US" dirty="0">
                <a:solidFill>
                  <a:srgbClr val="FFFFFF"/>
                </a:solidFill>
              </a:rPr>
              <a:t>and receive </a:t>
            </a:r>
            <a:r>
              <a:rPr lang="en-US" dirty="0" smtClean="0">
                <a:solidFill>
                  <a:srgbClr val="FFFFFF"/>
                </a:solidFill>
              </a:rPr>
              <a:t>messages at scale</a:t>
            </a:r>
            <a:endParaRPr lang="en-US" dirty="0">
              <a:solidFill>
                <a:srgbClr val="FFFFFF"/>
              </a:solidFill>
            </a:endParaRPr>
          </a:p>
          <a:p>
            <a:endParaRPr lang="en-US" dirty="0">
              <a:solidFill>
                <a:srgbClr val="4D4D4D"/>
              </a:solidFill>
            </a:endParaRPr>
          </a:p>
          <a:p>
            <a:endParaRPr lang="en-US" dirty="0"/>
          </a:p>
        </p:txBody>
      </p:sp>
      <p:sp>
        <p:nvSpPr>
          <p:cNvPr id="2" name="Title 1"/>
          <p:cNvSpPr>
            <a:spLocks noGrp="1"/>
          </p:cNvSpPr>
          <p:nvPr>
            <p:ph type="title"/>
          </p:nvPr>
        </p:nvSpPr>
        <p:spPr/>
        <p:txBody>
          <a:bodyPr/>
          <a:lstStyle/>
          <a:p>
            <a:r>
              <a:rPr lang="en-US" sz="2800" dirty="0" err="1">
                <a:solidFill>
                  <a:srgbClr val="2C95DD"/>
                </a:solidFill>
              </a:rPr>
              <a:t>RabbitMQ</a:t>
            </a:r>
            <a:r>
              <a:rPr lang="en-US" sz="2800" dirty="0" smtClean="0"/>
              <a:t> </a:t>
            </a:r>
            <a:r>
              <a:rPr lang="en-US" sz="2800" dirty="0">
                <a:solidFill>
                  <a:srgbClr val="2C95DD"/>
                </a:solidFill>
              </a:rPr>
              <a:t>for Pivotal Cloud Foundry</a:t>
            </a:r>
          </a:p>
        </p:txBody>
      </p:sp>
      <p:sp>
        <p:nvSpPr>
          <p:cNvPr id="4" name="Content Placeholder 3"/>
          <p:cNvSpPr>
            <a:spLocks noGrp="1"/>
          </p:cNvSpPr>
          <p:nvPr>
            <p:ph sz="quarter" idx="4294967295"/>
          </p:nvPr>
        </p:nvSpPr>
        <p:spPr>
          <a:xfrm>
            <a:off x="366715" y="1419224"/>
            <a:ext cx="4058155" cy="3038475"/>
          </a:xfrm>
          <a:prstGeom prst="rect">
            <a:avLst/>
          </a:prstGeom>
        </p:spPr>
        <p:txBody>
          <a:bodyPr anchor="t"/>
          <a:lstStyle/>
          <a:p>
            <a:pPr marL="285750" indent="-285750">
              <a:spcBef>
                <a:spcPts val="0"/>
              </a:spcBef>
              <a:spcAft>
                <a:spcPts val="600"/>
              </a:spcAft>
              <a:buFont typeface="Arial"/>
              <a:buChar char="•"/>
            </a:pPr>
            <a:r>
              <a:rPr lang="en-US" sz="1600" dirty="0" smtClean="0">
                <a:solidFill>
                  <a:srgbClr val="FFFFFF"/>
                </a:solidFill>
              </a:rPr>
              <a:t>Messaging broker for communication </a:t>
            </a:r>
            <a:r>
              <a:rPr lang="en-US" sz="1600" dirty="0">
                <a:solidFill>
                  <a:srgbClr val="FFFFFF"/>
                </a:solidFill>
              </a:rPr>
              <a:t>between servers, applications and devices</a:t>
            </a:r>
          </a:p>
          <a:p>
            <a:pPr marL="285750" indent="-285750">
              <a:spcBef>
                <a:spcPts val="0"/>
              </a:spcBef>
              <a:spcAft>
                <a:spcPts val="600"/>
              </a:spcAft>
              <a:buFont typeface="Arial"/>
              <a:buChar char="•"/>
            </a:pPr>
            <a:r>
              <a:rPr lang="en-US" sz="1600" dirty="0">
                <a:solidFill>
                  <a:srgbClr val="FFFFFF"/>
                </a:solidFill>
              </a:rPr>
              <a:t>Highly available queues, flexible routing, support for multiple protocols and client libraries</a:t>
            </a:r>
          </a:p>
          <a:p>
            <a:pPr marL="285750" indent="-285750">
              <a:spcBef>
                <a:spcPts val="0"/>
              </a:spcBef>
              <a:spcAft>
                <a:spcPts val="600"/>
              </a:spcAft>
              <a:buFont typeface="Arial"/>
              <a:buChar char="•"/>
            </a:pPr>
            <a:r>
              <a:rPr lang="en-US" sz="1600" dirty="0">
                <a:solidFill>
                  <a:srgbClr val="FFFFFF"/>
                </a:solidFill>
              </a:rPr>
              <a:t>Wide range of client libraries, in all </a:t>
            </a:r>
            <a:r>
              <a:rPr lang="en-US" sz="1600" dirty="0" smtClean="0">
                <a:solidFill>
                  <a:srgbClr val="FFFFFF"/>
                </a:solidFill>
              </a:rPr>
              <a:t>languages</a:t>
            </a:r>
          </a:p>
          <a:p>
            <a:pPr marL="285750" lvl="0" indent="-285750">
              <a:spcBef>
                <a:spcPts val="0"/>
              </a:spcBef>
              <a:spcAft>
                <a:spcPts val="600"/>
              </a:spcAft>
              <a:buFont typeface="Arial"/>
              <a:buChar char="•"/>
            </a:pPr>
            <a:r>
              <a:rPr lang="en-US" sz="1600" dirty="0">
                <a:solidFill>
                  <a:srgbClr val="FFFFFF"/>
                </a:solidFill>
              </a:rPr>
              <a:t>Push button deployment and upgrades of a </a:t>
            </a:r>
            <a:r>
              <a:rPr lang="en-US" sz="1600" dirty="0" err="1">
                <a:solidFill>
                  <a:srgbClr val="FFFFFF"/>
                </a:solidFill>
              </a:rPr>
              <a:t>RabbitMQ</a:t>
            </a:r>
            <a:r>
              <a:rPr lang="en-US" sz="1600" dirty="0">
                <a:solidFill>
                  <a:srgbClr val="FFFFFF"/>
                </a:solidFill>
              </a:rPr>
              <a:t> Cluster</a:t>
            </a:r>
          </a:p>
          <a:p>
            <a:pPr>
              <a:spcBef>
                <a:spcPts val="0"/>
              </a:spcBef>
              <a:spcAft>
                <a:spcPts val="600"/>
              </a:spcAft>
            </a:pPr>
            <a:endParaRPr lang="en-US" sz="1600" dirty="0">
              <a:solidFill>
                <a:srgbClr val="FFFFFF"/>
              </a:solidFill>
            </a:endParaRP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3302" y="36774"/>
            <a:ext cx="1121385" cy="1018285"/>
          </a:xfrm>
          <a:prstGeom prst="rect">
            <a:avLst/>
          </a:prstGeom>
        </p:spPr>
      </p:pic>
      <p:pic>
        <p:nvPicPr>
          <p:cNvPr id="3" name="Picture 2"/>
          <p:cNvPicPr>
            <a:picLocks noChangeAspect="1"/>
          </p:cNvPicPr>
          <p:nvPr/>
        </p:nvPicPr>
        <p:blipFill>
          <a:blip r:embed="rId4"/>
          <a:stretch>
            <a:fillRect/>
          </a:stretch>
        </p:blipFill>
        <p:spPr>
          <a:xfrm>
            <a:off x="4424870" y="1280214"/>
            <a:ext cx="4459817" cy="2953905"/>
          </a:xfrm>
          <a:prstGeom prst="rect">
            <a:avLst/>
          </a:prstGeom>
        </p:spPr>
      </p:pic>
    </p:spTree>
    <p:extLst>
      <p:ext uri="{BB962C8B-B14F-4D97-AF65-F5344CB8AC3E}">
        <p14:creationId xmlns:p14="http://schemas.microsoft.com/office/powerpoint/2010/main" val="490180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6712" y="325437"/>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 sz="2800" dirty="0">
                <a:solidFill>
                  <a:srgbClr val="2C95DD"/>
                </a:solidFill>
              </a:rPr>
              <a:t>Session</a:t>
            </a:r>
            <a:r>
              <a:rPr lang="en" sz="3200" b="0" i="0" u="none" strike="noStrike" cap="none" baseline="0" dirty="0">
                <a:solidFill>
                  <a:schemeClr val="dk2"/>
                </a:solidFill>
                <a:latin typeface="Arial"/>
                <a:ea typeface="Arial"/>
                <a:cs typeface="Arial"/>
                <a:sym typeface="Arial"/>
              </a:rPr>
              <a:t> </a:t>
            </a:r>
            <a:r>
              <a:rPr lang="en" sz="2800" dirty="0">
                <a:solidFill>
                  <a:srgbClr val="2C95DD"/>
                </a:solidFill>
              </a:rPr>
              <a:t>State Caching (SSC) by GemFire</a:t>
            </a:r>
          </a:p>
        </p:txBody>
      </p:sp>
      <p:sp>
        <p:nvSpPr>
          <p:cNvPr id="211" name="Shape 211"/>
          <p:cNvSpPr txBox="1">
            <a:spLocks noGrp="1"/>
          </p:cNvSpPr>
          <p:nvPr>
            <p:ph type="body" idx="4294967295"/>
          </p:nvPr>
        </p:nvSpPr>
        <p:spPr>
          <a:xfrm>
            <a:off x="366717" y="1166468"/>
            <a:ext cx="8410499" cy="3031200"/>
          </a:xfrm>
          <a:prstGeom prst="rect">
            <a:avLst/>
          </a:prstGeom>
          <a:noFill/>
          <a:ln>
            <a:noFill/>
          </a:ln>
        </p:spPr>
        <p:txBody>
          <a:bodyPr lIns="0" tIns="0" rIns="0" bIns="0" anchor="t" anchorCtr="0">
            <a:noAutofit/>
          </a:bodyPr>
          <a:lstStyle/>
          <a:p>
            <a:pPr marL="285750" indent="-285750">
              <a:spcBef>
                <a:spcPts val="0"/>
              </a:spcBef>
              <a:buClr>
                <a:schemeClr val="accent1"/>
              </a:buClr>
              <a:buSzPct val="100000"/>
              <a:buFont typeface="Arial"/>
              <a:buChar char="•"/>
            </a:pPr>
            <a:r>
              <a:rPr lang="en" sz="1800" dirty="0">
                <a:solidFill>
                  <a:srgbClr val="FFFFFF"/>
                </a:solidFill>
                <a:latin typeface="Arial"/>
                <a:ea typeface="Arial"/>
                <a:cs typeface="Arial"/>
                <a:sym typeface="Arial"/>
              </a:rPr>
              <a:t>Configure, manage, monitor, and consume GemFire in a client/server </a:t>
            </a:r>
            <a:r>
              <a:rPr lang="en" sz="1800" dirty="0" smtClean="0">
                <a:solidFill>
                  <a:srgbClr val="FFFFFF"/>
                </a:solidFill>
                <a:latin typeface="Arial"/>
                <a:ea typeface="Arial"/>
                <a:cs typeface="Arial"/>
                <a:sym typeface="Arial"/>
              </a:rPr>
              <a:t>topology</a:t>
            </a:r>
            <a:endParaRPr lang="en-US" sz="1800" b="0" i="0" u="none" strike="noStrike" cap="none" baseline="0" dirty="0" smtClean="0">
              <a:solidFill>
                <a:srgbClr val="FFFFFF"/>
              </a:solidFill>
              <a:latin typeface="Arial"/>
              <a:ea typeface="Arial"/>
              <a:cs typeface="Arial"/>
              <a:sym typeface="Arial"/>
            </a:endParaRPr>
          </a:p>
          <a:p>
            <a:pPr marL="228600" marR="0" lvl="0" indent="-228600" algn="l" rtl="0">
              <a:spcBef>
                <a:spcPts val="0"/>
              </a:spcBef>
              <a:buClr>
                <a:schemeClr val="accent1"/>
              </a:buClr>
              <a:buSzPct val="100000"/>
              <a:buFont typeface="Noto Symbol"/>
              <a:buChar char="•"/>
            </a:pPr>
            <a:r>
              <a:rPr lang="en" sz="1800" b="0" i="0" u="none" strike="noStrike" cap="none" baseline="0" dirty="0" smtClean="0">
                <a:solidFill>
                  <a:srgbClr val="FFFFFF"/>
                </a:solidFill>
                <a:latin typeface="Arial"/>
                <a:ea typeface="Arial"/>
                <a:cs typeface="Arial"/>
                <a:sym typeface="Arial"/>
              </a:rPr>
              <a:t>A </a:t>
            </a:r>
            <a:r>
              <a:rPr lang="en" sz="1800" b="0" i="0" u="none" strike="noStrike" cap="none" baseline="0" dirty="0">
                <a:solidFill>
                  <a:srgbClr val="FFFFFF"/>
                </a:solidFill>
                <a:latin typeface="Arial"/>
                <a:ea typeface="Arial"/>
                <a:cs typeface="Arial"/>
                <a:sym typeface="Arial"/>
              </a:rPr>
              <a:t>turn-key GemFire session replication cache service optimized for Java buildpack apps deployed in Tomcat</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 need to modify your app</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Tomcat from the java buildpack “knows” how to use the service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GemFire pre-configured for session replication</a:t>
            </a:r>
          </a:p>
          <a:p>
            <a:pPr marL="228600" marR="0" lvl="0" indent="-228600" algn="l" rtl="0">
              <a:spcBef>
                <a:spcPts val="1200"/>
              </a:spcBef>
              <a:buClr>
                <a:schemeClr val="accent1"/>
              </a:buClr>
              <a:buSzPct val="100000"/>
              <a:buFont typeface="Noto Symbol"/>
              <a:buChar char="•"/>
            </a:pPr>
            <a:r>
              <a:rPr lang="en" sz="1800" b="0" i="0" u="none" strike="noStrike" cap="none" baseline="0" dirty="0">
                <a:solidFill>
                  <a:srgbClr val="FFFFFF"/>
                </a:solidFill>
                <a:latin typeface="Arial"/>
                <a:ea typeface="Arial"/>
                <a:cs typeface="Arial"/>
                <a:sym typeface="Arial"/>
              </a:rPr>
              <a:t>Session state management independent from app servers</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App servers can come and go without affecting session lifetime</a:t>
            </a:r>
          </a:p>
          <a:p>
            <a:pPr marL="742950" marR="0" lvl="1" indent="-285750" algn="l" rtl="0">
              <a:spcBef>
                <a:spcPts val="300"/>
              </a:spcBef>
              <a:buClr>
                <a:schemeClr val="accent1"/>
              </a:buClr>
              <a:buSzPct val="100000"/>
              <a:buFont typeface="Verdana"/>
              <a:buChar char="–"/>
            </a:pPr>
            <a:r>
              <a:rPr lang="en" sz="1800" b="0" i="0" u="none" strike="noStrike" cap="none" baseline="0" dirty="0">
                <a:solidFill>
                  <a:srgbClr val="FFFFFF"/>
                </a:solidFill>
                <a:latin typeface="Arial"/>
                <a:ea typeface="Arial"/>
                <a:cs typeface="Arial"/>
                <a:sym typeface="Arial"/>
              </a:rPr>
              <a:t>Not affected by load balancing</a:t>
            </a:r>
          </a:p>
          <a:p>
            <a:pPr marL="228600" marR="0" lvl="0" indent="-76200" algn="l" rtl="0">
              <a:spcBef>
                <a:spcPts val="1200"/>
              </a:spcBef>
              <a:buClr>
                <a:schemeClr val="accent1"/>
              </a:buClr>
              <a:buFont typeface="Noto Symbol"/>
              <a:buNone/>
            </a:pPr>
            <a:endParaRPr sz="1800" b="0" i="0" u="none" strike="noStrike" cap="none" baseline="0" dirty="0">
              <a:solidFill>
                <a:srgbClr val="FFFFFF"/>
              </a:solidFill>
              <a:latin typeface="Arial"/>
              <a:ea typeface="Arial"/>
              <a:cs typeface="Arial"/>
              <a:sym typeface="Arial"/>
            </a:endParaRPr>
          </a:p>
        </p:txBody>
      </p:sp>
      <p:pic>
        <p:nvPicPr>
          <p:cNvPr id="212" name="Shape 21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151562" y="100887"/>
            <a:ext cx="909625" cy="909625"/>
          </a:xfrm>
          <a:prstGeom prst="rect">
            <a:avLst/>
          </a:prstGeom>
          <a:noFill/>
          <a:ln>
            <a:noFill/>
          </a:ln>
        </p:spPr>
      </p:pic>
    </p:spTree>
    <p:extLst>
      <p:ext uri="{BB962C8B-B14F-4D97-AF65-F5344CB8AC3E}">
        <p14:creationId xmlns:p14="http://schemas.microsoft.com/office/powerpoint/2010/main" val="184511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 name="pasted-image.pdf"/>
          <p:cNvPicPr/>
          <p:nvPr/>
        </p:nvPicPr>
        <p:blipFill>
          <a:blip r:embed="rId3">
            <a:lum bright="70000" contrast="-70000"/>
            <a:extLst/>
          </a:blip>
          <a:stretch>
            <a:fillRect/>
          </a:stretch>
        </p:blipFill>
        <p:spPr>
          <a:xfrm>
            <a:off x="6849439" y="2271745"/>
            <a:ext cx="850901" cy="1016001"/>
          </a:xfrm>
          <a:prstGeom prst="rect">
            <a:avLst/>
          </a:prstGeom>
          <a:ln w="12700">
            <a:miter lim="400000"/>
          </a:ln>
        </p:spPr>
      </p:pic>
      <p:pic>
        <p:nvPicPr>
          <p:cNvPr id="153" name="pasted-image.pdf"/>
          <p:cNvPicPr/>
          <p:nvPr/>
        </p:nvPicPr>
        <p:blipFill>
          <a:blip r:embed="rId4">
            <a:lum bright="70000" contrast="-70000"/>
            <a:extLst/>
          </a:blip>
          <a:stretch>
            <a:fillRect/>
          </a:stretch>
        </p:blipFill>
        <p:spPr>
          <a:xfrm>
            <a:off x="5244453" y="2408484"/>
            <a:ext cx="546101" cy="914401"/>
          </a:xfrm>
          <a:prstGeom prst="rect">
            <a:avLst/>
          </a:prstGeom>
          <a:ln w="12700">
            <a:miter lim="400000"/>
          </a:ln>
        </p:spPr>
      </p:pic>
      <p:pic>
        <p:nvPicPr>
          <p:cNvPr id="154" name="pasted-image.pdf"/>
          <p:cNvPicPr/>
          <p:nvPr/>
        </p:nvPicPr>
        <p:blipFill>
          <a:blip r:embed="rId5">
            <a:lum bright="70000" contrast="-70000"/>
            <a:extLst/>
          </a:blip>
          <a:stretch>
            <a:fillRect/>
          </a:stretch>
        </p:blipFill>
        <p:spPr>
          <a:xfrm>
            <a:off x="3356439" y="2351334"/>
            <a:ext cx="825501" cy="1003301"/>
          </a:xfrm>
          <a:prstGeom prst="rect">
            <a:avLst/>
          </a:prstGeom>
          <a:ln w="12700">
            <a:miter lim="400000"/>
          </a:ln>
        </p:spPr>
      </p:pic>
      <p:pic>
        <p:nvPicPr>
          <p:cNvPr id="155" name="pasted-image.pdf"/>
          <p:cNvPicPr/>
          <p:nvPr/>
        </p:nvPicPr>
        <p:blipFill>
          <a:blip r:embed="rId6">
            <a:lum bright="70000" contrast="-70000"/>
            <a:extLst/>
          </a:blip>
          <a:stretch>
            <a:fillRect/>
          </a:stretch>
        </p:blipFill>
        <p:spPr>
          <a:xfrm>
            <a:off x="1443025" y="2374900"/>
            <a:ext cx="850901" cy="1028700"/>
          </a:xfrm>
          <a:prstGeom prst="rect">
            <a:avLst/>
          </a:prstGeom>
          <a:ln w="12700">
            <a:miter lim="400000"/>
          </a:ln>
        </p:spPr>
      </p:pic>
      <p:sp>
        <p:nvSpPr>
          <p:cNvPr id="156" name="Shape 156"/>
          <p:cNvSpPr>
            <a:spLocks noGrp="1"/>
          </p:cNvSpPr>
          <p:nvPr>
            <p:ph type="title"/>
          </p:nvPr>
        </p:nvSpPr>
        <p:spPr>
          <a:prstGeom prst="rect">
            <a:avLst/>
          </a:prstGeom>
        </p:spPr>
        <p:txBody>
          <a:bodyPr/>
          <a:lstStyle/>
          <a:p>
            <a:pPr lvl="0">
              <a:defRPr sz="1800">
                <a:solidFill>
                  <a:srgbClr val="000000"/>
                </a:solidFill>
                <a:uFillTx/>
              </a:defRPr>
            </a:pPr>
            <a:r>
              <a:rPr sz="3200" dirty="0">
                <a:solidFill>
                  <a:srgbClr val="008881"/>
                </a:solidFill>
                <a:uFill>
                  <a:solidFill>
                    <a:srgbClr val="008881"/>
                  </a:solidFill>
                </a:uFill>
              </a:rPr>
              <a:t>Diversity of </a:t>
            </a:r>
            <a:r>
              <a:rPr lang="en-US" sz="3200" dirty="0" smtClean="0">
                <a:solidFill>
                  <a:srgbClr val="008881"/>
                </a:solidFill>
                <a:uFill>
                  <a:solidFill>
                    <a:srgbClr val="008881"/>
                  </a:solidFill>
                </a:uFill>
              </a:rPr>
              <a:t>cl</a:t>
            </a:r>
            <a:r>
              <a:rPr sz="3200" dirty="0" smtClean="0">
                <a:solidFill>
                  <a:srgbClr val="008881"/>
                </a:solidFill>
                <a:uFill>
                  <a:solidFill>
                    <a:srgbClr val="008881"/>
                  </a:solidFill>
                </a:uFill>
              </a:rPr>
              <a:t>ients</a:t>
            </a:r>
            <a:r>
              <a:rPr lang="en-US" sz="3200" dirty="0" smtClean="0">
                <a:solidFill>
                  <a:srgbClr val="008881"/>
                </a:solidFill>
                <a:uFill>
                  <a:solidFill>
                    <a:srgbClr val="008881"/>
                  </a:solidFill>
                </a:uFill>
              </a:rPr>
              <a:t>, more load</a:t>
            </a:r>
            <a:endParaRPr sz="3200" dirty="0">
              <a:solidFill>
                <a:srgbClr val="008881"/>
              </a:solidFill>
              <a:uFill>
                <a:solidFill>
                  <a:srgbClr val="008881"/>
                </a:solidFill>
              </a:uFill>
            </a:endParaRPr>
          </a:p>
        </p:txBody>
      </p:sp>
      <p:sp>
        <p:nvSpPr>
          <p:cNvPr id="157" name="Shape 157"/>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sp>
        <p:nvSpPr>
          <p:cNvPr id="158" name="Shape 158"/>
          <p:cNvSpPr/>
          <p:nvPr/>
        </p:nvSpPr>
        <p:spPr>
          <a:xfrm>
            <a:off x="479806" y="3673159"/>
            <a:ext cx="6453047" cy="3077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Avenir Next Regular"/>
                <a:ea typeface="Avenir Next Regular"/>
                <a:cs typeface="Avenir Next Regular"/>
                <a:sym typeface="Avenir Next Regular"/>
              </a:defRPr>
            </a:lvl1pPr>
          </a:lstStyle>
          <a:p>
            <a:pPr lvl="0">
              <a:defRPr>
                <a:solidFill>
                  <a:srgbClr val="000000"/>
                </a:solidFill>
                <a:uFillTx/>
              </a:defRPr>
            </a:pPr>
            <a:r>
              <a:rPr dirty="0">
                <a:solidFill>
                  <a:srgbClr val="FFFFFF"/>
                </a:solidFill>
                <a:uFill>
                  <a:solidFill>
                    <a:srgbClr val="4D4D4D"/>
                  </a:solidFill>
                </a:uFill>
              </a:rPr>
              <a:t>http://money.cnn.com/2014/02/28/technology/mobile/mobile-apps-internet/</a:t>
            </a:r>
          </a:p>
        </p:txBody>
      </p:sp>
      <p:sp>
        <p:nvSpPr>
          <p:cNvPr id="159" name="Shape 159"/>
          <p:cNvSpPr/>
          <p:nvPr/>
        </p:nvSpPr>
        <p:spPr>
          <a:xfrm>
            <a:off x="146481" y="1061400"/>
            <a:ext cx="8673670" cy="523220"/>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lvl1pPr algn="ctr">
              <a:defRPr i="1">
                <a:latin typeface="Avenir Next Regular"/>
                <a:ea typeface="Avenir Next Regular"/>
                <a:cs typeface="Avenir Next Regular"/>
                <a:sym typeface="Avenir Next Regular"/>
              </a:defRPr>
            </a:lvl1pPr>
          </a:lstStyle>
          <a:p>
            <a:pPr lvl="0">
              <a:defRPr i="0">
                <a:solidFill>
                  <a:srgbClr val="000000"/>
                </a:solidFill>
                <a:uFillTx/>
              </a:defRPr>
            </a:pPr>
            <a:r>
              <a:rPr i="1" dirty="0">
                <a:solidFill>
                  <a:srgbClr val="FFFFFF"/>
                </a:solidFill>
                <a:uFill>
                  <a:solidFill>
                    <a:srgbClr val="4D4D4D"/>
                  </a:solidFill>
                </a:uFill>
              </a:rPr>
              <a:t>In January 2014, mobile devices accounted for 55% of Internet usage in the United States. Apps made up 47% of Internet traffic and 8% of traffic came from mobile browsers.</a:t>
            </a:r>
          </a:p>
        </p:txBody>
      </p:sp>
    </p:spTree>
    <p:extLst>
      <p:ext uri="{BB962C8B-B14F-4D97-AF65-F5344CB8AC3E}">
        <p14:creationId xmlns:p14="http://schemas.microsoft.com/office/powerpoint/2010/main" val="40754520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Push</a:t>
            </a:r>
            <a:r>
              <a:rPr lang="en-US" dirty="0" smtClean="0"/>
              <a:t> </a:t>
            </a:r>
            <a:r>
              <a:rPr lang="en-US" sz="2800" dirty="0">
                <a:solidFill>
                  <a:srgbClr val="2C95DD"/>
                </a:solidFill>
              </a:rPr>
              <a:t>Notifications</a:t>
            </a:r>
          </a:p>
        </p:txBody>
      </p:sp>
      <p:sp>
        <p:nvSpPr>
          <p:cNvPr id="3" name="Content Placeholder 2"/>
          <p:cNvSpPr>
            <a:spLocks noGrp="1"/>
          </p:cNvSpPr>
          <p:nvPr>
            <p:ph sz="quarter" idx="4294967295"/>
          </p:nvPr>
        </p:nvSpPr>
        <p:spPr>
          <a:xfrm>
            <a:off x="352200" y="869950"/>
            <a:ext cx="6250478" cy="3382962"/>
          </a:xfrm>
          <a:prstGeom prst="rect">
            <a:avLst/>
          </a:prstGeom>
        </p:spPr>
        <p:txBody>
          <a:bodyPr/>
          <a:lstStyle/>
          <a:p>
            <a:r>
              <a:rPr lang="en-US" sz="2000" dirty="0" smtClean="0">
                <a:solidFill>
                  <a:srgbClr val="FFFFFF"/>
                </a:solidFill>
              </a:rPr>
              <a:t>Problem</a:t>
            </a:r>
          </a:p>
          <a:p>
            <a:pPr marL="285750" lvl="1" indent="-285750">
              <a:buFont typeface="Arial"/>
              <a:buChar char="•"/>
            </a:pPr>
            <a:r>
              <a:rPr lang="en-US" sz="1800" dirty="0" smtClean="0">
                <a:solidFill>
                  <a:srgbClr val="FFFFFF"/>
                </a:solidFill>
              </a:rPr>
              <a:t>Push is difficult to implement across platforms and at scale</a:t>
            </a:r>
          </a:p>
          <a:p>
            <a:pPr marL="285750" lvl="1" indent="-285750">
              <a:buFont typeface="Arial"/>
              <a:buChar char="•"/>
            </a:pPr>
            <a:r>
              <a:rPr lang="en-US" sz="1800" dirty="0" smtClean="0">
                <a:solidFill>
                  <a:srgbClr val="FFFFFF"/>
                </a:solidFill>
              </a:rPr>
              <a:t>Most existing push solutions are public / shared</a:t>
            </a:r>
          </a:p>
          <a:p>
            <a:pPr marL="285750" lvl="2" indent="-285750">
              <a:buFont typeface="Arial"/>
              <a:buChar char="•"/>
            </a:pPr>
            <a:r>
              <a:rPr lang="en-US" sz="1800" dirty="0" smtClean="0">
                <a:solidFill>
                  <a:srgbClr val="FFFFFF"/>
                </a:solidFill>
              </a:rPr>
              <a:t>Data owned by </a:t>
            </a:r>
            <a:r>
              <a:rPr lang="en-US" sz="1800" dirty="0" err="1" smtClean="0">
                <a:solidFill>
                  <a:srgbClr val="FFFFFF"/>
                </a:solidFill>
              </a:rPr>
              <a:t>SaaS</a:t>
            </a:r>
            <a:r>
              <a:rPr lang="en-US" sz="1800" dirty="0" smtClean="0">
                <a:solidFill>
                  <a:srgbClr val="FFFFFF"/>
                </a:solidFill>
              </a:rPr>
              <a:t> provider and cannot be fully leveraged by enterprise</a:t>
            </a:r>
          </a:p>
          <a:p>
            <a:pPr marL="285750" lvl="1" indent="-285750">
              <a:buFont typeface="Arial"/>
              <a:buChar char="•"/>
            </a:pPr>
            <a:r>
              <a:rPr lang="en-US" sz="1800" dirty="0" smtClean="0">
                <a:solidFill>
                  <a:srgbClr val="FFFFFF"/>
                </a:solidFill>
              </a:rPr>
              <a:t>Difficult to integrate </a:t>
            </a:r>
            <a:r>
              <a:rPr lang="en-US" sz="1800" dirty="0" err="1" smtClean="0">
                <a:solidFill>
                  <a:srgbClr val="FFFFFF"/>
                </a:solidFill>
              </a:rPr>
              <a:t>SaaS</a:t>
            </a:r>
            <a:r>
              <a:rPr lang="en-US" sz="1800" dirty="0" smtClean="0">
                <a:solidFill>
                  <a:srgbClr val="FFFFFF"/>
                </a:solidFill>
              </a:rPr>
              <a:t> push providers with services behind the firewall</a:t>
            </a:r>
          </a:p>
          <a:p>
            <a:pPr lvl="1"/>
            <a:endParaRPr lang="en-US" sz="1800" dirty="0" smtClean="0">
              <a:solidFill>
                <a:srgbClr val="FFFFFF"/>
              </a:solidFill>
            </a:endParaRPr>
          </a:p>
          <a:p>
            <a:r>
              <a:rPr lang="en-US" sz="2000" dirty="0">
                <a:solidFill>
                  <a:srgbClr val="FFFFFF"/>
                </a:solidFill>
              </a:rPr>
              <a:t>Solution / Benefits</a:t>
            </a:r>
          </a:p>
          <a:p>
            <a:pPr marL="285750" lvl="1" indent="-285750">
              <a:buFont typeface="Arial"/>
              <a:buChar char="•"/>
            </a:pPr>
            <a:r>
              <a:rPr lang="en-US" sz="1800" dirty="0">
                <a:solidFill>
                  <a:srgbClr val="FFFFFF"/>
                </a:solidFill>
              </a:rPr>
              <a:t>Dedicated, comprehensive solution built to scale</a:t>
            </a:r>
          </a:p>
          <a:p>
            <a:pPr marL="285750" lvl="2" indent="-285750">
              <a:buFont typeface="Arial"/>
              <a:buChar char="•"/>
            </a:pPr>
            <a:r>
              <a:rPr lang="en-US" sz="1800" dirty="0">
                <a:solidFill>
                  <a:srgbClr val="FFFFFF"/>
                </a:solidFill>
              </a:rPr>
              <a:t>Full control of data and comprehensive logging / tracing</a:t>
            </a:r>
          </a:p>
          <a:p>
            <a:pPr marL="285750" lvl="2" indent="-285750">
              <a:buFont typeface="Arial"/>
              <a:buChar char="•"/>
            </a:pPr>
            <a:r>
              <a:rPr lang="en-US" sz="1800" dirty="0">
                <a:solidFill>
                  <a:srgbClr val="FFFFFF"/>
                </a:solidFill>
              </a:rPr>
              <a:t>Direct integration with enterprise services</a:t>
            </a:r>
          </a:p>
          <a:p>
            <a:pPr marL="342900" indent="-342900">
              <a:buFont typeface="Arial"/>
              <a:buChar char="•"/>
            </a:pPr>
            <a:endParaRPr lang="en-US" sz="2200" dirty="0" smtClean="0">
              <a:solidFill>
                <a:srgbClr val="FFFFFF"/>
              </a:solidFill>
            </a:endParaRPr>
          </a:p>
          <a:p>
            <a:endParaRPr lang="en-US" sz="2000" dirty="0">
              <a:solidFill>
                <a:srgbClr val="FFFFFF"/>
              </a:solidFill>
            </a:endParaRPr>
          </a:p>
        </p:txBody>
      </p:sp>
      <p:pic>
        <p:nvPicPr>
          <p:cNvPr id="4" name="Picture 3" descr="notifcations.png"/>
          <p:cNvPicPr>
            <a:picLocks noChangeAspect="1"/>
          </p:cNvPicPr>
          <p:nvPr/>
        </p:nvPicPr>
        <p:blipFill>
          <a:blip r:embed="rId3">
            <a:extLst>
              <a:ext uri="{BEBA8EAE-BF5A-486C-A8C5-ECC9F3942E4B}">
                <a14:imgProps xmlns:a14="http://schemas.microsoft.com/office/drawing/2010/main">
                  <a14:imgLayer r:embed="rId4">
                    <a14:imgEffect>
                      <a14:sharpenSoften amount="30000"/>
                    </a14:imgEffect>
                    <a14:imgEffect>
                      <a14:brightnessContrast bright="39000"/>
                    </a14:imgEffect>
                  </a14:imgLayer>
                </a14:imgProps>
              </a:ext>
              <a:ext uri="{28A0092B-C50C-407E-A947-70E740481C1C}">
                <a14:useLocalDpi xmlns:a14="http://schemas.microsoft.com/office/drawing/2010/main" val="0"/>
              </a:ext>
            </a:extLst>
          </a:blip>
          <a:stretch>
            <a:fillRect/>
          </a:stretch>
        </p:blipFill>
        <p:spPr>
          <a:xfrm>
            <a:off x="6860595" y="92065"/>
            <a:ext cx="2077171" cy="4385137"/>
          </a:xfrm>
          <a:prstGeom prst="rect">
            <a:avLst/>
          </a:prstGeom>
          <a:effectLst>
            <a:outerShdw blurRad="50800" dist="38100" dir="2700000" sx="102000" sy="102000" algn="tl" rotWithShape="0">
              <a:schemeClr val="bg1">
                <a:alpha val="43000"/>
              </a:schemeClr>
            </a:outerShdw>
          </a:effectLst>
        </p:spPr>
      </p:pic>
    </p:spTree>
    <p:extLst>
      <p:ext uri="{BB962C8B-B14F-4D97-AF65-F5344CB8AC3E}">
        <p14:creationId xmlns:p14="http://schemas.microsoft.com/office/powerpoint/2010/main" val="90154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App Distribution</a:t>
            </a:r>
          </a:p>
        </p:txBody>
      </p:sp>
      <p:sp>
        <p:nvSpPr>
          <p:cNvPr id="3" name="Content Placeholder 2"/>
          <p:cNvSpPr>
            <a:spLocks noGrp="1"/>
          </p:cNvSpPr>
          <p:nvPr>
            <p:ph sz="quarter" idx="4294967295"/>
          </p:nvPr>
        </p:nvSpPr>
        <p:spPr>
          <a:xfrm>
            <a:off x="108003" y="977820"/>
            <a:ext cx="3535948" cy="3813411"/>
          </a:xfrm>
          <a:prstGeom prst="rect">
            <a:avLst/>
          </a:prstGeom>
        </p:spPr>
        <p:txBody>
          <a:bodyPr/>
          <a:lstStyle/>
          <a:p>
            <a:r>
              <a:rPr lang="en-US" sz="2000" b="1" dirty="0" smtClean="0">
                <a:solidFill>
                  <a:srgbClr val="FFFFFF"/>
                </a:solidFill>
              </a:rPr>
              <a:t>Problem</a:t>
            </a:r>
          </a:p>
          <a:p>
            <a:pPr marL="285750" lvl="1" indent="-285750">
              <a:buFont typeface="Arial"/>
              <a:buChar char="•"/>
            </a:pPr>
            <a:r>
              <a:rPr lang="en-US" sz="1800" dirty="0" smtClean="0">
                <a:solidFill>
                  <a:srgbClr val="FFFFFF"/>
                </a:solidFill>
              </a:rPr>
              <a:t>Extensive user testing of apps is critical to success</a:t>
            </a:r>
          </a:p>
          <a:p>
            <a:pPr marL="285750" lvl="1" indent="-285750">
              <a:buFont typeface="Arial"/>
              <a:buChar char="•"/>
            </a:pPr>
            <a:r>
              <a:rPr lang="en-US" sz="1800" dirty="0" smtClean="0">
                <a:solidFill>
                  <a:srgbClr val="FFFFFF"/>
                </a:solidFill>
              </a:rPr>
              <a:t>Difficult to distribute pre-release apps to test users</a:t>
            </a:r>
          </a:p>
          <a:p>
            <a:pPr marL="285750" lvl="1" indent="-285750">
              <a:buFont typeface="Arial"/>
              <a:buChar char="•"/>
            </a:pPr>
            <a:r>
              <a:rPr lang="en-US" sz="1800" dirty="0" smtClean="0">
                <a:solidFill>
                  <a:srgbClr val="FFFFFF"/>
                </a:solidFill>
              </a:rPr>
              <a:t>Existing solutions are public cloud</a:t>
            </a:r>
          </a:p>
          <a:p>
            <a:pPr lvl="1"/>
            <a:endParaRPr lang="en-US" sz="1800" dirty="0" smtClean="0">
              <a:solidFill>
                <a:srgbClr val="FFFFFF"/>
              </a:solidFill>
            </a:endParaRPr>
          </a:p>
          <a:p>
            <a:r>
              <a:rPr lang="en-US" sz="2000" b="1" dirty="0">
                <a:solidFill>
                  <a:srgbClr val="FFFFFF"/>
                </a:solidFill>
              </a:rPr>
              <a:t>Solution / Benefits</a:t>
            </a:r>
          </a:p>
          <a:p>
            <a:pPr marL="285750" lvl="1" indent="-285750">
              <a:buFont typeface="Arial"/>
              <a:buChar char="•"/>
            </a:pPr>
            <a:r>
              <a:rPr lang="en-US" sz="1800" dirty="0">
                <a:solidFill>
                  <a:srgbClr val="FFFFFF"/>
                </a:solidFill>
              </a:rPr>
              <a:t>Easy OTA app distribution</a:t>
            </a:r>
          </a:p>
          <a:p>
            <a:pPr marL="285750" lvl="1" indent="-285750">
              <a:buFont typeface="Arial"/>
              <a:buChar char="•"/>
            </a:pPr>
            <a:r>
              <a:rPr lang="en-US" sz="1800" dirty="0">
                <a:solidFill>
                  <a:srgbClr val="FFFFFF"/>
                </a:solidFill>
              </a:rPr>
              <a:t>User / team management</a:t>
            </a:r>
          </a:p>
          <a:p>
            <a:pPr marL="285750" lvl="1" indent="-285750">
              <a:buFont typeface="Arial"/>
              <a:buChar char="•"/>
            </a:pPr>
            <a:r>
              <a:rPr lang="en-US" sz="1800" dirty="0">
                <a:solidFill>
                  <a:srgbClr val="FFFFFF"/>
                </a:solidFill>
              </a:rPr>
              <a:t>Supports all major platforms</a:t>
            </a:r>
          </a:p>
          <a:p>
            <a:pPr marL="285750" lvl="1" indent="-285750">
              <a:buFont typeface="Arial"/>
              <a:buChar char="•"/>
            </a:pPr>
            <a:r>
              <a:rPr lang="en-US" sz="1800" dirty="0">
                <a:solidFill>
                  <a:srgbClr val="FFFFFF"/>
                </a:solidFill>
              </a:rPr>
              <a:t>Private cloud for </a:t>
            </a:r>
            <a:r>
              <a:rPr lang="en-US" sz="1800" dirty="0" smtClean="0">
                <a:solidFill>
                  <a:srgbClr val="FFFFFF"/>
                </a:solidFill>
              </a:rPr>
              <a:t>management</a:t>
            </a:r>
            <a:endParaRPr lang="en-US" sz="1800" dirty="0">
              <a:solidFill>
                <a:srgbClr val="FFFFFF"/>
              </a:solidFill>
            </a:endParaRPr>
          </a:p>
          <a:p>
            <a:endParaRPr lang="en-US" sz="2200" dirty="0" smtClean="0">
              <a:solidFill>
                <a:srgbClr val="FFFFFF"/>
              </a:solidFill>
            </a:endParaRPr>
          </a:p>
        </p:txBody>
      </p:sp>
      <p:pic>
        <p:nvPicPr>
          <p:cNvPr id="4" name="Picture 3" descr="app-di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91" y="785936"/>
            <a:ext cx="5406109" cy="3759689"/>
          </a:xfrm>
          <a:prstGeom prst="rect">
            <a:avLst/>
          </a:prstGeom>
          <a:solidFill>
            <a:schemeClr val="bg1">
              <a:lumMod val="75000"/>
            </a:schemeClr>
          </a:solidFill>
        </p:spPr>
      </p:pic>
    </p:spTree>
    <p:extLst>
      <p:ext uri="{BB962C8B-B14F-4D97-AF65-F5344CB8AC3E}">
        <p14:creationId xmlns:p14="http://schemas.microsoft.com/office/powerpoint/2010/main" val="336890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4294967295"/>
          </p:nvPr>
        </p:nvSpPr>
        <p:spPr>
          <a:xfrm>
            <a:off x="366715" y="1074738"/>
            <a:ext cx="4464592" cy="3382962"/>
          </a:xfrm>
          <a:prstGeom prst="rect">
            <a:avLst/>
          </a:prstGeom>
        </p:spPr>
        <p:txBody>
          <a:bodyPr/>
          <a:lstStyle/>
          <a:p>
            <a:pPr marL="342900" indent="-342900">
              <a:spcAft>
                <a:spcPts val="600"/>
              </a:spcAft>
              <a:buClr>
                <a:schemeClr val="bg2"/>
              </a:buClr>
              <a:buFont typeface="Arial"/>
              <a:buChar char="•"/>
            </a:pPr>
            <a:r>
              <a:rPr lang="en-US" sz="1800" dirty="0">
                <a:solidFill>
                  <a:srgbClr val="FFFFFF"/>
                </a:solidFill>
              </a:rPr>
              <a:t>Allows resources to be easily provisioned on-</a:t>
            </a:r>
            <a:r>
              <a:rPr lang="en-US" sz="1800" dirty="0" smtClean="0">
                <a:solidFill>
                  <a:srgbClr val="FFFFFF"/>
                </a:solidFill>
              </a:rPr>
              <a:t>demand, via self service APIs</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Typically middleware, frameworks, and other “components” necessary for </a:t>
            </a:r>
            <a:r>
              <a:rPr lang="en-US" sz="1800" dirty="0" smtClean="0">
                <a:solidFill>
                  <a:srgbClr val="FFFFFF"/>
                </a:solidFill>
              </a:rPr>
              <a:t>applications (e.g., Database, Message Queue, etc.)</a:t>
            </a:r>
            <a:endParaRPr lang="en-US" sz="1800" dirty="0">
              <a:solidFill>
                <a:srgbClr val="FFFFFF"/>
              </a:solidFill>
            </a:endParaRPr>
          </a:p>
          <a:p>
            <a:pPr marL="342900" indent="-342900">
              <a:spcAft>
                <a:spcPts val="600"/>
              </a:spcAft>
              <a:buClr>
                <a:schemeClr val="bg2"/>
              </a:buClr>
              <a:buFont typeface="Arial"/>
              <a:buChar char="•"/>
            </a:pPr>
            <a:r>
              <a:rPr lang="en-US" sz="1800" dirty="0">
                <a:solidFill>
                  <a:srgbClr val="FFFFFF"/>
                </a:solidFill>
              </a:rPr>
              <a:t>Can be a persistent, </a:t>
            </a:r>
            <a:r>
              <a:rPr lang="en-US" sz="1800" dirty="0" err="1">
                <a:solidFill>
                  <a:srgbClr val="FFFFFF"/>
                </a:solidFill>
              </a:rPr>
              <a:t>stateful</a:t>
            </a:r>
            <a:r>
              <a:rPr lang="en-US" sz="1800" dirty="0">
                <a:solidFill>
                  <a:srgbClr val="FFFFFF"/>
                </a:solidFill>
              </a:rPr>
              <a:t> layer</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itle 1"/>
          <p:cNvSpPr>
            <a:spLocks noGrp="1"/>
          </p:cNvSpPr>
          <p:nvPr>
            <p:ph type="title"/>
          </p:nvPr>
        </p:nvSpPr>
        <p:spPr>
          <a:xfrm>
            <a:off x="366712" y="325437"/>
            <a:ext cx="8410499" cy="460500"/>
          </a:xfrm>
        </p:spPr>
        <p:txBody>
          <a:bodyPr/>
          <a:lstStyle/>
          <a:p>
            <a:r>
              <a:rPr lang="en-US" sz="2800" dirty="0" smtClean="0">
                <a:solidFill>
                  <a:srgbClr val="2C95DD"/>
                </a:solidFill>
              </a:rPr>
              <a:t>What is a Service</a:t>
            </a:r>
            <a:endParaRPr lang="en-US" sz="2800" dirty="0">
              <a:solidFill>
                <a:srgbClr val="F27C3A"/>
              </a:solidFill>
            </a:endParaRPr>
          </a:p>
        </p:txBody>
      </p:sp>
    </p:spTree>
    <p:extLst>
      <p:ext uri="{BB962C8B-B14F-4D97-AF65-F5344CB8AC3E}">
        <p14:creationId xmlns:p14="http://schemas.microsoft.com/office/powerpoint/2010/main" val="30670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extLst>
      <p:ext uri="{BB962C8B-B14F-4D97-AF65-F5344CB8AC3E}">
        <p14:creationId xmlns:p14="http://schemas.microsoft.com/office/powerpoint/2010/main" val="2366141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8559" y="1333244"/>
            <a:ext cx="4905594" cy="2757494"/>
          </a:xfrm>
          <a:prstGeom prst="rect">
            <a:avLst/>
          </a:prstGeom>
        </p:spPr>
      </p:pic>
      <p:sp>
        <p:nvSpPr>
          <p:cNvPr id="2" name="Title 1"/>
          <p:cNvSpPr>
            <a:spLocks noGrp="1"/>
          </p:cNvSpPr>
          <p:nvPr>
            <p:ph type="title"/>
          </p:nvPr>
        </p:nvSpPr>
        <p:spPr/>
        <p:txBody>
          <a:bodyPr/>
          <a:lstStyle/>
          <a:p>
            <a:r>
              <a:rPr lang="en-US" sz="2800" dirty="0" smtClean="0">
                <a:solidFill>
                  <a:srgbClr val="2C95DD"/>
                </a:solidFill>
              </a:rPr>
              <a:t>Three Types </a:t>
            </a:r>
            <a:r>
              <a:rPr lang="en-US" sz="2800" dirty="0">
                <a:solidFill>
                  <a:srgbClr val="2C95DD"/>
                </a:solidFill>
              </a:rPr>
              <a:t>of Services</a:t>
            </a:r>
          </a:p>
        </p:txBody>
      </p:sp>
      <p:sp>
        <p:nvSpPr>
          <p:cNvPr id="6" name="Text Placeholder 2"/>
          <p:cNvSpPr txBox="1">
            <a:spLocks/>
          </p:cNvSpPr>
          <p:nvPr/>
        </p:nvSpPr>
        <p:spPr>
          <a:xfrm>
            <a:off x="5423626" y="213789"/>
            <a:ext cx="3551658" cy="4384435"/>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rgbClr val="FFFFFF"/>
                </a:solidFill>
              </a:rPr>
              <a:t>Managed</a:t>
            </a:r>
            <a:r>
              <a:rPr lang="en-US" sz="2400" dirty="0" smtClean="0">
                <a:solidFill>
                  <a:srgbClr val="FFFFFF"/>
                </a:solidFill>
              </a:rPr>
              <a:t> - Fully integrated, with full lifecycle management</a:t>
            </a:r>
          </a:p>
          <a:p>
            <a:pPr marL="342900" indent="-342900">
              <a:buClr>
                <a:schemeClr val="bg2"/>
              </a:buClr>
              <a:buSzPct val="100000"/>
              <a:buFont typeface="Arial"/>
              <a:buChar char="•"/>
            </a:pPr>
            <a:r>
              <a:rPr lang="en-US" sz="2400" b="1" dirty="0" smtClean="0">
                <a:solidFill>
                  <a:srgbClr val="FFFFFF"/>
                </a:solidFill>
              </a:rPr>
              <a:t>Brokered </a:t>
            </a:r>
            <a:r>
              <a:rPr lang="en-US" sz="2400" dirty="0" smtClean="0">
                <a:solidFill>
                  <a:srgbClr val="FFFFFF"/>
                </a:solidFill>
              </a:rPr>
              <a:t>– Uses a service broker </a:t>
            </a:r>
            <a:r>
              <a:rPr lang="en-US" sz="2400" smtClean="0">
                <a:solidFill>
                  <a:srgbClr val="FFFFFF"/>
                </a:solidFill>
              </a:rPr>
              <a:t>but is external </a:t>
            </a:r>
            <a:r>
              <a:rPr lang="en-US" sz="2400" dirty="0" smtClean="0">
                <a:solidFill>
                  <a:srgbClr val="FFFFFF"/>
                </a:solidFill>
              </a:rPr>
              <a:t>to the platform</a:t>
            </a:r>
            <a:endParaRPr lang="en-US" sz="2400" dirty="0">
              <a:solidFill>
                <a:srgbClr val="FFFFFF"/>
              </a:solidFill>
            </a:endParaRPr>
          </a:p>
          <a:p>
            <a:pPr marL="342900" indent="-342900">
              <a:buClr>
                <a:schemeClr val="bg2"/>
              </a:buClr>
              <a:buSzPct val="100000"/>
              <a:buFont typeface="Arial"/>
              <a:buChar char="•"/>
            </a:pPr>
            <a:r>
              <a:rPr lang="en-US" sz="2400" b="1" dirty="0" smtClean="0">
                <a:solidFill>
                  <a:srgbClr val="FFFFFF"/>
                </a:solidFill>
              </a:rPr>
              <a:t>User-Provided </a:t>
            </a:r>
            <a:r>
              <a:rPr lang="en-US" sz="2400" dirty="0" smtClean="0">
                <a:solidFill>
                  <a:srgbClr val="FFFFFF"/>
                </a:solidFill>
              </a:rPr>
              <a:t>– Created and managed external to the platform</a:t>
            </a:r>
            <a:endParaRPr lang="en-US" sz="2400" dirty="0">
              <a:solidFill>
                <a:srgbClr val="FFFFFF"/>
              </a:solidFill>
            </a:endParaRPr>
          </a:p>
        </p:txBody>
      </p:sp>
    </p:spTree>
    <p:extLst>
      <p:ext uri="{BB962C8B-B14F-4D97-AF65-F5344CB8AC3E}">
        <p14:creationId xmlns:p14="http://schemas.microsoft.com/office/powerpoint/2010/main" val="32678344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52944" y="3063592"/>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5491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63207"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spTree>
    <p:extLst>
      <p:ext uri="{BB962C8B-B14F-4D97-AF65-F5344CB8AC3E}">
        <p14:creationId xmlns:p14="http://schemas.microsoft.com/office/powerpoint/2010/main" val="14181178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ectangle 11"/>
          <p:cNvSpPr>
            <a:spLocks/>
          </p:cNvSpPr>
          <p:nvPr/>
        </p:nvSpPr>
        <p:spPr bwMode="auto">
          <a:xfrm>
            <a:off x="2856693" y="2264840"/>
            <a:ext cx="2684753" cy="2211787"/>
          </a:xfrm>
          <a:prstGeom prst="rect">
            <a:avLst/>
          </a:prstGeom>
          <a:solidFill>
            <a:schemeClr val="bg1">
              <a:lumMod val="75000"/>
            </a:schemeClr>
          </a:solidFill>
          <a:ln w="38100" cap="flat" cmpd="sng">
            <a:solidFill>
              <a:schemeClr val="bg1"/>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47" name="Rectangle 11"/>
          <p:cNvSpPr>
            <a:spLocks/>
          </p:cNvSpPr>
          <p:nvPr/>
        </p:nvSpPr>
        <p:spPr bwMode="auto">
          <a:xfrm>
            <a:off x="5551527" y="2264840"/>
            <a:ext cx="2684753" cy="2211787"/>
          </a:xfrm>
          <a:prstGeom prst="rect">
            <a:avLst/>
          </a:prstGeom>
          <a:solidFill>
            <a:schemeClr val="bg1">
              <a:lumMod val="75000"/>
            </a:scheme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 name="Text Placeholder 1"/>
          <p:cNvSpPr>
            <a:spLocks noGrp="1"/>
          </p:cNvSpPr>
          <p:nvPr>
            <p:ph type="body" idx="1"/>
          </p:nvPr>
        </p:nvSpPr>
        <p:spPr>
          <a:xfrm>
            <a:off x="143750" y="514324"/>
            <a:ext cx="8777288" cy="346220"/>
          </a:xfrm>
        </p:spPr>
        <p:txBody>
          <a:bodyPr/>
          <a:lstStyle/>
          <a:p>
            <a:r>
              <a:rPr lang="en-US" dirty="0" smtClean="0">
                <a:solidFill>
                  <a:schemeClr val="bg1"/>
                </a:solidFill>
                <a:latin typeface="+mj-lt"/>
              </a:rPr>
              <a:t>Single Platform and API for multiple Cloud Native workloads</a:t>
            </a:r>
            <a:endParaRPr lang="en-US" dirty="0">
              <a:solidFill>
                <a:schemeClr val="bg1"/>
              </a:solidFill>
              <a:latin typeface="+mj-lt"/>
            </a:endParaRPr>
          </a:p>
          <a:p>
            <a:endParaRPr lang="en-US" dirty="0">
              <a:latin typeface="+mj-lt"/>
            </a:endParaRPr>
          </a:p>
        </p:txBody>
      </p:sp>
      <p:sp>
        <p:nvSpPr>
          <p:cNvPr id="4" name="Title 3"/>
          <p:cNvSpPr>
            <a:spLocks noGrp="1"/>
          </p:cNvSpPr>
          <p:nvPr>
            <p:ph type="title"/>
          </p:nvPr>
        </p:nvSpPr>
        <p:spPr>
          <a:xfrm>
            <a:off x="143750" y="53949"/>
            <a:ext cx="8410574" cy="460374"/>
          </a:xfrm>
        </p:spPr>
        <p:txBody>
          <a:bodyPr/>
          <a:lstStyle/>
          <a:p>
            <a:pPr algn="l"/>
            <a:r>
              <a:rPr lang="en-US" dirty="0" smtClean="0">
                <a:solidFill>
                  <a:schemeClr val="accent1"/>
                </a:solidFill>
                <a:latin typeface="+mj-lt"/>
              </a:rPr>
              <a:t>PCF – Functional Architecture</a:t>
            </a:r>
            <a:endParaRPr lang="en-US" dirty="0">
              <a:solidFill>
                <a:schemeClr val="accent1"/>
              </a:solidFill>
              <a:latin typeface="+mj-lt"/>
            </a:endParaRPr>
          </a:p>
        </p:txBody>
      </p:sp>
      <p:sp>
        <p:nvSpPr>
          <p:cNvPr id="27" name="Rectangle 11"/>
          <p:cNvSpPr>
            <a:spLocks/>
          </p:cNvSpPr>
          <p:nvPr/>
        </p:nvSpPr>
        <p:spPr bwMode="auto">
          <a:xfrm>
            <a:off x="2856693" y="1191792"/>
            <a:ext cx="5379587" cy="941651"/>
          </a:xfrm>
          <a:prstGeom prst="rect">
            <a:avLst/>
          </a:prstGeom>
          <a:solidFill>
            <a:schemeClr val="accent6"/>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28" name="Rectangle 27"/>
          <p:cNvSpPr/>
          <p:nvPr/>
        </p:nvSpPr>
        <p:spPr>
          <a:xfrm>
            <a:off x="5325257" y="3984174"/>
            <a:ext cx="321581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Windows</a:t>
            </a:r>
            <a:endParaRPr lang="en-US" sz="2000" dirty="0">
              <a:solidFill>
                <a:srgbClr val="000000"/>
              </a:solidFill>
              <a:latin typeface="Proxima Nova Regular"/>
              <a:cs typeface="Proxima Nova Regular"/>
            </a:endParaRPr>
          </a:p>
        </p:txBody>
      </p:sp>
      <p:pic>
        <p:nvPicPr>
          <p:cNvPr id="29" name="Picture 28"/>
          <p:cNvPicPr>
            <a:picLocks noChangeAspect="1"/>
          </p:cNvPicPr>
          <p:nvPr/>
        </p:nvPicPr>
        <p:blipFill>
          <a:blip r:embed="rId3"/>
          <a:stretch>
            <a:fillRect/>
          </a:stretch>
        </p:blipFill>
        <p:spPr>
          <a:xfrm>
            <a:off x="6088837" y="2846474"/>
            <a:ext cx="506908" cy="506908"/>
          </a:xfrm>
          <a:prstGeom prst="rect">
            <a:avLst/>
          </a:prstGeom>
        </p:spPr>
      </p:pic>
      <p:sp>
        <p:nvSpPr>
          <p:cNvPr id="30" name="Rectangle 29"/>
          <p:cNvSpPr/>
          <p:nvPr/>
        </p:nvSpPr>
        <p:spPr>
          <a:xfrm>
            <a:off x="2856694" y="3982987"/>
            <a:ext cx="2556147"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Garden Linux</a:t>
            </a:r>
            <a:endParaRPr lang="en-US" sz="2000" dirty="0">
              <a:solidFill>
                <a:srgbClr val="000000"/>
              </a:solidFill>
              <a:latin typeface="Proxima Nova Regular"/>
              <a:cs typeface="Proxima Nova Regular"/>
            </a:endParaRPr>
          </a:p>
        </p:txBody>
      </p:sp>
      <p:pic>
        <p:nvPicPr>
          <p:cNvPr id="32" name="Picture 31"/>
          <p:cNvPicPr>
            <a:picLocks noChangeAspect="1"/>
          </p:cNvPicPr>
          <p:nvPr/>
        </p:nvPicPr>
        <p:blipFill rotWithShape="1">
          <a:blip r:embed="rId4"/>
          <a:srcRect b="31914"/>
          <a:stretch/>
        </p:blipFill>
        <p:spPr>
          <a:xfrm>
            <a:off x="3077928" y="2816274"/>
            <a:ext cx="773915" cy="436034"/>
          </a:xfrm>
          <a:prstGeom prst="rect">
            <a:avLst/>
          </a:prstGeom>
        </p:spPr>
      </p:pic>
      <p:pic>
        <p:nvPicPr>
          <p:cNvPr id="33" name="Picture 32"/>
          <p:cNvPicPr>
            <a:picLocks noChangeAspect="1"/>
          </p:cNvPicPr>
          <p:nvPr/>
        </p:nvPicPr>
        <p:blipFill>
          <a:blip r:embed="rId3"/>
          <a:stretch>
            <a:fillRect/>
          </a:stretch>
        </p:blipFill>
        <p:spPr>
          <a:xfrm>
            <a:off x="6088837" y="3482813"/>
            <a:ext cx="506908" cy="506908"/>
          </a:xfrm>
          <a:prstGeom prst="rect">
            <a:avLst/>
          </a:prstGeom>
        </p:spPr>
      </p:pic>
      <p:pic>
        <p:nvPicPr>
          <p:cNvPr id="34" name="Picture 33"/>
          <p:cNvPicPr>
            <a:picLocks noChangeAspect="1"/>
          </p:cNvPicPr>
          <p:nvPr/>
        </p:nvPicPr>
        <p:blipFill>
          <a:blip r:embed="rId3"/>
          <a:stretch>
            <a:fillRect/>
          </a:stretch>
        </p:blipFill>
        <p:spPr>
          <a:xfrm>
            <a:off x="6648076" y="3477167"/>
            <a:ext cx="506908" cy="506908"/>
          </a:xfrm>
          <a:prstGeom prst="rect">
            <a:avLst/>
          </a:prstGeom>
        </p:spPr>
      </p:pic>
      <p:pic>
        <p:nvPicPr>
          <p:cNvPr id="35" name="Picture 34"/>
          <p:cNvPicPr>
            <a:picLocks noChangeAspect="1"/>
          </p:cNvPicPr>
          <p:nvPr/>
        </p:nvPicPr>
        <p:blipFill>
          <a:blip r:embed="rId3"/>
          <a:stretch>
            <a:fillRect/>
          </a:stretch>
        </p:blipFill>
        <p:spPr>
          <a:xfrm>
            <a:off x="6648076" y="2840828"/>
            <a:ext cx="506908" cy="506908"/>
          </a:xfrm>
          <a:prstGeom prst="rect">
            <a:avLst/>
          </a:prstGeom>
        </p:spPr>
      </p:pic>
      <p:pic>
        <p:nvPicPr>
          <p:cNvPr id="36" name="Picture 35"/>
          <p:cNvPicPr>
            <a:picLocks noChangeAspect="1"/>
          </p:cNvPicPr>
          <p:nvPr/>
        </p:nvPicPr>
        <p:blipFill rotWithShape="1">
          <a:blip r:embed="rId4"/>
          <a:srcRect b="31914"/>
          <a:stretch/>
        </p:blipFill>
        <p:spPr>
          <a:xfrm>
            <a:off x="3820800" y="2816274"/>
            <a:ext cx="773915" cy="436034"/>
          </a:xfrm>
          <a:prstGeom prst="rect">
            <a:avLst/>
          </a:prstGeom>
        </p:spPr>
      </p:pic>
      <p:pic>
        <p:nvPicPr>
          <p:cNvPr id="37" name="Picture 36"/>
          <p:cNvPicPr>
            <a:picLocks noChangeAspect="1"/>
          </p:cNvPicPr>
          <p:nvPr/>
        </p:nvPicPr>
        <p:blipFill>
          <a:blip r:embed="rId5"/>
          <a:stretch>
            <a:fillRect/>
          </a:stretch>
        </p:blipFill>
        <p:spPr>
          <a:xfrm>
            <a:off x="3170510" y="3364631"/>
            <a:ext cx="505157" cy="585983"/>
          </a:xfrm>
          <a:prstGeom prst="rect">
            <a:avLst/>
          </a:prstGeom>
        </p:spPr>
      </p:pic>
      <p:pic>
        <p:nvPicPr>
          <p:cNvPr id="38" name="Picture 37"/>
          <p:cNvPicPr>
            <a:picLocks noChangeAspect="1"/>
          </p:cNvPicPr>
          <p:nvPr/>
        </p:nvPicPr>
        <p:blipFill>
          <a:blip r:embed="rId5"/>
          <a:stretch>
            <a:fillRect/>
          </a:stretch>
        </p:blipFill>
        <p:spPr>
          <a:xfrm>
            <a:off x="3893446" y="3370277"/>
            <a:ext cx="505157" cy="585983"/>
          </a:xfrm>
          <a:prstGeom prst="rect">
            <a:avLst/>
          </a:prstGeom>
        </p:spPr>
      </p:pic>
      <p:pic>
        <p:nvPicPr>
          <p:cNvPr id="41" name="Picture 40"/>
          <p:cNvPicPr>
            <a:picLocks noChangeAspect="1"/>
          </p:cNvPicPr>
          <p:nvPr/>
        </p:nvPicPr>
        <p:blipFill>
          <a:blip r:embed="rId3"/>
          <a:stretch>
            <a:fillRect/>
          </a:stretch>
        </p:blipFill>
        <p:spPr>
          <a:xfrm>
            <a:off x="7170972" y="3482813"/>
            <a:ext cx="506908" cy="506908"/>
          </a:xfrm>
          <a:prstGeom prst="rect">
            <a:avLst/>
          </a:prstGeom>
        </p:spPr>
      </p:pic>
      <p:pic>
        <p:nvPicPr>
          <p:cNvPr id="42" name="Picture 41"/>
          <p:cNvPicPr>
            <a:picLocks noChangeAspect="1"/>
          </p:cNvPicPr>
          <p:nvPr/>
        </p:nvPicPr>
        <p:blipFill>
          <a:blip r:embed="rId3"/>
          <a:stretch>
            <a:fillRect/>
          </a:stretch>
        </p:blipFill>
        <p:spPr>
          <a:xfrm>
            <a:off x="7170972" y="2846474"/>
            <a:ext cx="506908" cy="506908"/>
          </a:xfrm>
          <a:prstGeom prst="rect">
            <a:avLst/>
          </a:prstGeom>
        </p:spPr>
      </p:pic>
      <p:pic>
        <p:nvPicPr>
          <p:cNvPr id="43" name="Picture 42"/>
          <p:cNvPicPr>
            <a:picLocks noChangeAspect="1"/>
          </p:cNvPicPr>
          <p:nvPr/>
        </p:nvPicPr>
        <p:blipFill rotWithShape="1">
          <a:blip r:embed="rId4"/>
          <a:srcRect b="31914"/>
          <a:stretch/>
        </p:blipFill>
        <p:spPr>
          <a:xfrm>
            <a:off x="4562290" y="2816274"/>
            <a:ext cx="773915" cy="436034"/>
          </a:xfrm>
          <a:prstGeom prst="rect">
            <a:avLst/>
          </a:prstGeom>
        </p:spPr>
      </p:pic>
      <p:pic>
        <p:nvPicPr>
          <p:cNvPr id="44" name="Picture 43"/>
          <p:cNvPicPr>
            <a:picLocks noChangeAspect="1"/>
          </p:cNvPicPr>
          <p:nvPr/>
        </p:nvPicPr>
        <p:blipFill>
          <a:blip r:embed="rId5"/>
          <a:stretch>
            <a:fillRect/>
          </a:stretch>
        </p:blipFill>
        <p:spPr>
          <a:xfrm>
            <a:off x="4656146" y="3370277"/>
            <a:ext cx="505157" cy="585983"/>
          </a:xfrm>
          <a:prstGeom prst="rect">
            <a:avLst/>
          </a:prstGeom>
        </p:spPr>
      </p:pic>
      <p:grpSp>
        <p:nvGrpSpPr>
          <p:cNvPr id="9" name="Group 8"/>
          <p:cNvGrpSpPr/>
          <p:nvPr/>
        </p:nvGrpSpPr>
        <p:grpSpPr>
          <a:xfrm>
            <a:off x="3003713" y="1283968"/>
            <a:ext cx="552553" cy="395073"/>
            <a:chOff x="169990" y="1778836"/>
            <a:chExt cx="552553" cy="395073"/>
          </a:xfrm>
        </p:grpSpPr>
        <p:sp>
          <p:nvSpPr>
            <p:cNvPr id="48"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8" name="TextBox 7"/>
            <p:cNvSpPr txBox="1"/>
            <p:nvPr/>
          </p:nvSpPr>
          <p:spPr>
            <a:xfrm>
              <a:off x="205011" y="1778836"/>
              <a:ext cx="495636" cy="369332"/>
            </a:xfrm>
            <a:prstGeom prst="rect">
              <a:avLst/>
            </a:prstGeom>
            <a:noFill/>
          </p:spPr>
          <p:txBody>
            <a:bodyPr wrap="none" rtlCol="0">
              <a:spAutoFit/>
            </a:bodyPr>
            <a:lstStyle/>
            <a:p>
              <a:r>
                <a:rPr lang="en-US" dirty="0" smtClean="0"/>
                <a:t>API</a:t>
              </a:r>
              <a:endParaRPr lang="en-US" dirty="0"/>
            </a:p>
          </p:txBody>
        </p:sp>
      </p:grpSp>
      <p:grpSp>
        <p:nvGrpSpPr>
          <p:cNvPr id="49" name="Group 48"/>
          <p:cNvGrpSpPr/>
          <p:nvPr/>
        </p:nvGrpSpPr>
        <p:grpSpPr>
          <a:xfrm>
            <a:off x="3678017" y="1283968"/>
            <a:ext cx="1899977" cy="395073"/>
            <a:chOff x="169990" y="1778836"/>
            <a:chExt cx="552553" cy="395073"/>
          </a:xfrm>
        </p:grpSpPr>
        <p:sp>
          <p:nvSpPr>
            <p:cNvPr id="50" name="Rectangle 11"/>
            <p:cNvSpPr>
              <a:spLocks/>
            </p:cNvSpPr>
            <p:nvPr/>
          </p:nvSpPr>
          <p:spPr bwMode="auto">
            <a:xfrm>
              <a:off x="169990" y="1778836"/>
              <a:ext cx="55255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1" name="TextBox 50"/>
            <p:cNvSpPr txBox="1"/>
            <p:nvPr/>
          </p:nvSpPr>
          <p:spPr>
            <a:xfrm>
              <a:off x="192275" y="1778836"/>
              <a:ext cx="516162" cy="369332"/>
            </a:xfrm>
            <a:prstGeom prst="rect">
              <a:avLst/>
            </a:prstGeom>
            <a:noFill/>
          </p:spPr>
          <p:txBody>
            <a:bodyPr wrap="none" rtlCol="0">
              <a:spAutoFit/>
            </a:bodyPr>
            <a:lstStyle/>
            <a:p>
              <a:r>
                <a:rPr lang="en-US" dirty="0" smtClean="0"/>
                <a:t>Logs and Metrics</a:t>
              </a:r>
              <a:endParaRPr lang="en-US" dirty="0"/>
            </a:p>
          </p:txBody>
        </p:sp>
      </p:grpSp>
      <p:grpSp>
        <p:nvGrpSpPr>
          <p:cNvPr id="52" name="Group 51"/>
          <p:cNvGrpSpPr/>
          <p:nvPr/>
        </p:nvGrpSpPr>
        <p:grpSpPr>
          <a:xfrm>
            <a:off x="5697845" y="1279039"/>
            <a:ext cx="1000944" cy="395073"/>
            <a:chOff x="165284" y="1778836"/>
            <a:chExt cx="430213" cy="395073"/>
          </a:xfrm>
        </p:grpSpPr>
        <p:sp>
          <p:nvSpPr>
            <p:cNvPr id="53" name="Rectangle 11"/>
            <p:cNvSpPr>
              <a:spLocks/>
            </p:cNvSpPr>
            <p:nvPr/>
          </p:nvSpPr>
          <p:spPr bwMode="auto">
            <a:xfrm>
              <a:off x="165284" y="1778836"/>
              <a:ext cx="430213"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4" name="TextBox 53"/>
            <p:cNvSpPr txBox="1"/>
            <p:nvPr/>
          </p:nvSpPr>
          <p:spPr>
            <a:xfrm>
              <a:off x="186189" y="1778836"/>
              <a:ext cx="265095" cy="369332"/>
            </a:xfrm>
            <a:prstGeom prst="rect">
              <a:avLst/>
            </a:prstGeom>
            <a:noFill/>
          </p:spPr>
          <p:txBody>
            <a:bodyPr wrap="none" rtlCol="0">
              <a:spAutoFit/>
            </a:bodyPr>
            <a:lstStyle/>
            <a:p>
              <a:r>
                <a:rPr lang="en-US" dirty="0" smtClean="0"/>
                <a:t>Routing</a:t>
              </a:r>
              <a:endParaRPr lang="en-US" dirty="0"/>
            </a:p>
          </p:txBody>
        </p:sp>
      </p:grpSp>
      <p:grpSp>
        <p:nvGrpSpPr>
          <p:cNvPr id="55" name="Group 54"/>
          <p:cNvGrpSpPr/>
          <p:nvPr/>
        </p:nvGrpSpPr>
        <p:grpSpPr>
          <a:xfrm>
            <a:off x="6856088" y="1283968"/>
            <a:ext cx="1233579" cy="395073"/>
            <a:chOff x="165284" y="1778836"/>
            <a:chExt cx="530201" cy="395073"/>
          </a:xfrm>
        </p:grpSpPr>
        <p:sp>
          <p:nvSpPr>
            <p:cNvPr id="56" name="Rectangle 11"/>
            <p:cNvSpPr>
              <a:spLocks/>
            </p:cNvSpPr>
            <p:nvPr/>
          </p:nvSpPr>
          <p:spPr bwMode="auto">
            <a:xfrm>
              <a:off x="165284" y="1778836"/>
              <a:ext cx="530201" cy="395073"/>
            </a:xfrm>
            <a:prstGeom prst="rect">
              <a:avLst/>
            </a:prstGeom>
            <a:noFill/>
            <a:ln w="6350" cap="flat" cmpd="sng">
              <a:solidFill>
                <a:schemeClr val="tx1">
                  <a:lumMod val="65000"/>
                  <a:lumOff val="35000"/>
                </a:schemeClr>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57" name="TextBox 56"/>
            <p:cNvSpPr txBox="1"/>
            <p:nvPr/>
          </p:nvSpPr>
          <p:spPr>
            <a:xfrm>
              <a:off x="186189" y="1778836"/>
              <a:ext cx="509296" cy="369332"/>
            </a:xfrm>
            <a:prstGeom prst="rect">
              <a:avLst/>
            </a:prstGeom>
            <a:noFill/>
          </p:spPr>
          <p:txBody>
            <a:bodyPr wrap="none" rtlCol="0">
              <a:spAutoFit/>
            </a:bodyPr>
            <a:lstStyle/>
            <a:p>
              <a:r>
                <a:rPr lang="en-US" dirty="0" smtClean="0"/>
                <a:t>Buildpacks</a:t>
              </a:r>
              <a:endParaRPr lang="en-US" dirty="0"/>
            </a:p>
          </p:txBody>
        </p:sp>
      </p:grpSp>
      <p:sp>
        <p:nvSpPr>
          <p:cNvPr id="58" name="Rectangle 57"/>
          <p:cNvSpPr/>
          <p:nvPr/>
        </p:nvSpPr>
        <p:spPr>
          <a:xfrm>
            <a:off x="3612626" y="1726507"/>
            <a:ext cx="3811796" cy="400110"/>
          </a:xfrm>
          <a:prstGeom prst="rect">
            <a:avLst/>
          </a:prstGeom>
        </p:spPr>
        <p:txBody>
          <a:bodyPr wrap="square">
            <a:spAutoFit/>
          </a:bodyPr>
          <a:lstStyle/>
          <a:p>
            <a:pPr algn="ctr"/>
            <a:r>
              <a:rPr lang="en-US" sz="2000" dirty="0" smtClean="0">
                <a:solidFill>
                  <a:srgbClr val="000000"/>
                </a:solidFill>
                <a:latin typeface="Proxima Nova Regular"/>
                <a:cs typeface="Proxima Nova Regular"/>
              </a:rPr>
              <a:t>PCF System Components</a:t>
            </a:r>
            <a:endParaRPr lang="en-US" sz="2000" dirty="0">
              <a:solidFill>
                <a:srgbClr val="000000"/>
              </a:solidFill>
              <a:latin typeface="Proxima Nova Regular"/>
              <a:cs typeface="Proxima Nova Regular"/>
            </a:endParaRPr>
          </a:p>
        </p:txBody>
      </p:sp>
      <p:grpSp>
        <p:nvGrpSpPr>
          <p:cNvPr id="59" name="Group 58"/>
          <p:cNvGrpSpPr/>
          <p:nvPr/>
        </p:nvGrpSpPr>
        <p:grpSpPr>
          <a:xfrm>
            <a:off x="2856693" y="2264840"/>
            <a:ext cx="5379587" cy="395073"/>
            <a:chOff x="169990" y="1778836"/>
            <a:chExt cx="552553" cy="395073"/>
          </a:xfrm>
        </p:grpSpPr>
        <p:sp>
          <p:nvSpPr>
            <p:cNvPr id="60" name="Rectangle 11"/>
            <p:cNvSpPr>
              <a:spLocks/>
            </p:cNvSpPr>
            <p:nvPr/>
          </p:nvSpPr>
          <p:spPr bwMode="auto">
            <a:xfrm>
              <a:off x="169990" y="1778836"/>
              <a:ext cx="552553" cy="395073"/>
            </a:xfrm>
            <a:prstGeom prst="rect">
              <a:avLst/>
            </a:prstGeom>
            <a:solidFill>
              <a:schemeClr val="tx1">
                <a:lumMod val="50000"/>
                <a:lumOff val="50000"/>
              </a:schemeClr>
            </a:solidFill>
            <a:ln w="635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1" name="TextBox 60"/>
            <p:cNvSpPr txBox="1"/>
            <p:nvPr/>
          </p:nvSpPr>
          <p:spPr>
            <a:xfrm>
              <a:off x="330676" y="1778836"/>
              <a:ext cx="235083" cy="369332"/>
            </a:xfrm>
            <a:prstGeom prst="rect">
              <a:avLst/>
            </a:prstGeom>
            <a:noFill/>
          </p:spPr>
          <p:txBody>
            <a:bodyPr wrap="none" rtlCol="0">
              <a:spAutoFit/>
            </a:bodyPr>
            <a:lstStyle/>
            <a:p>
              <a:pPr algn="ctr"/>
              <a:r>
                <a:rPr lang="en-US" dirty="0" smtClean="0"/>
                <a:t>Common API</a:t>
              </a:r>
              <a:endParaRPr lang="en-US" dirty="0"/>
            </a:p>
          </p:txBody>
        </p:sp>
      </p:grpSp>
      <p:grpSp>
        <p:nvGrpSpPr>
          <p:cNvPr id="82" name="Group 81"/>
          <p:cNvGrpSpPr/>
          <p:nvPr/>
        </p:nvGrpSpPr>
        <p:grpSpPr>
          <a:xfrm>
            <a:off x="1512496" y="1177545"/>
            <a:ext cx="1351255" cy="3299082"/>
            <a:chOff x="1643872" y="1507723"/>
            <a:chExt cx="1351255" cy="3299082"/>
          </a:xfrm>
        </p:grpSpPr>
        <p:sp>
          <p:nvSpPr>
            <p:cNvPr id="62" name="Rectangle 11"/>
            <p:cNvSpPr>
              <a:spLocks/>
            </p:cNvSpPr>
            <p:nvPr/>
          </p:nvSpPr>
          <p:spPr bwMode="auto">
            <a:xfrm>
              <a:off x="1828253" y="1507723"/>
              <a:ext cx="1077356" cy="3299082"/>
            </a:xfrm>
            <a:prstGeom prst="rect">
              <a:avLst/>
            </a:prstGeom>
            <a:solidFill>
              <a:srgbClr val="00AE9E">
                <a:alpha val="7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63" name="Rectangle 62"/>
            <p:cNvSpPr/>
            <p:nvPr/>
          </p:nvSpPr>
          <p:spPr>
            <a:xfrm>
              <a:off x="1643872"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Pivotal</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10" name="Picture 9"/>
            <p:cNvPicPr>
              <a:picLocks noChangeAspect="1"/>
            </p:cNvPicPr>
            <p:nvPr/>
          </p:nvPicPr>
          <p:blipFill>
            <a:blip r:embed="rId6"/>
            <a:stretch>
              <a:fillRect/>
            </a:stretch>
          </p:blipFill>
          <p:spPr>
            <a:xfrm>
              <a:off x="2096482" y="1791512"/>
              <a:ext cx="576465" cy="576465"/>
            </a:xfrm>
            <a:prstGeom prst="rect">
              <a:avLst/>
            </a:prstGeom>
          </p:spPr>
        </p:pic>
        <p:pic>
          <p:nvPicPr>
            <p:cNvPr id="64" name="Picture 63"/>
            <p:cNvPicPr>
              <a:picLocks noChangeAspect="1"/>
            </p:cNvPicPr>
            <p:nvPr/>
          </p:nvPicPr>
          <p:blipFill>
            <a:blip r:embed="rId7"/>
            <a:stretch>
              <a:fillRect/>
            </a:stretch>
          </p:blipFill>
          <p:spPr>
            <a:xfrm>
              <a:off x="2096482" y="2497768"/>
              <a:ext cx="576072" cy="576072"/>
            </a:xfrm>
            <a:prstGeom prst="rect">
              <a:avLst/>
            </a:prstGeom>
          </p:spPr>
        </p:pic>
        <p:pic>
          <p:nvPicPr>
            <p:cNvPr id="65" name="Picture 64"/>
            <p:cNvPicPr>
              <a:picLocks noChangeAspect="1"/>
            </p:cNvPicPr>
            <p:nvPr/>
          </p:nvPicPr>
          <p:blipFill>
            <a:blip r:embed="rId8"/>
            <a:stretch>
              <a:fillRect/>
            </a:stretch>
          </p:blipFill>
          <p:spPr>
            <a:xfrm>
              <a:off x="2083495" y="3255942"/>
              <a:ext cx="576072" cy="576072"/>
            </a:xfrm>
            <a:prstGeom prst="rect">
              <a:avLst/>
            </a:prstGeom>
          </p:spPr>
        </p:pic>
      </p:grpSp>
      <p:grpSp>
        <p:nvGrpSpPr>
          <p:cNvPr id="79" name="Group 78"/>
          <p:cNvGrpSpPr/>
          <p:nvPr/>
        </p:nvGrpSpPr>
        <p:grpSpPr>
          <a:xfrm>
            <a:off x="324588" y="1177545"/>
            <a:ext cx="1351255" cy="3299082"/>
            <a:chOff x="455964" y="1507723"/>
            <a:chExt cx="1351255" cy="3299082"/>
          </a:xfrm>
        </p:grpSpPr>
        <p:sp>
          <p:nvSpPr>
            <p:cNvPr id="71" name="Rectangle 11"/>
            <p:cNvSpPr>
              <a:spLocks/>
            </p:cNvSpPr>
            <p:nvPr/>
          </p:nvSpPr>
          <p:spPr bwMode="auto">
            <a:xfrm>
              <a:off x="640345" y="1507723"/>
              <a:ext cx="1077356" cy="3299082"/>
            </a:xfrm>
            <a:prstGeom prst="rect">
              <a:avLst/>
            </a:prstGeom>
            <a:solidFill>
              <a:srgbClr val="00AE9E">
                <a:alpha val="56000"/>
              </a:srgbClr>
            </a:solidFill>
            <a:ln w="38100" cap="flat" cmpd="sng">
              <a:solidFill>
                <a:srgbClr val="FFFFFF"/>
              </a:solidFill>
              <a:prstDash val="solid"/>
              <a:miter lim="0"/>
              <a:headEnd type="none" w="med" len="med"/>
              <a:tailEnd type="none" w="med" len="med"/>
            </a:ln>
            <a:effectLst/>
            <a:extLst/>
          </p:spPr>
          <p:txBody>
            <a:bodyPr lIns="0" tIns="0" rIns="0" bIns="0" anchor="ctr"/>
            <a:lstStyle/>
            <a:p>
              <a:pPr>
                <a:defRPr/>
              </a:pPr>
              <a:endParaRPr lang="en-US" sz="3600">
                <a:solidFill>
                  <a:srgbClr val="000000"/>
                </a:solidFill>
                <a:latin typeface="Helvetica Light" charset="0"/>
                <a:cs typeface="Helvetica Light" charset="0"/>
                <a:sym typeface="Helvetica Light" charset="0"/>
              </a:endParaRPr>
            </a:p>
          </p:txBody>
        </p:sp>
        <p:sp>
          <p:nvSpPr>
            <p:cNvPr id="72" name="Rectangle 71"/>
            <p:cNvSpPr/>
            <p:nvPr/>
          </p:nvSpPr>
          <p:spPr>
            <a:xfrm>
              <a:off x="455964" y="4175562"/>
              <a:ext cx="1351255" cy="584776"/>
            </a:xfrm>
            <a:prstGeom prst="rect">
              <a:avLst/>
            </a:prstGeom>
          </p:spPr>
          <p:txBody>
            <a:bodyPr wrap="square">
              <a:spAutoFit/>
            </a:bodyPr>
            <a:lstStyle/>
            <a:p>
              <a:pPr algn="ctr"/>
              <a:r>
                <a:rPr lang="en-US" sz="1600" dirty="0" smtClean="0">
                  <a:solidFill>
                    <a:srgbClr val="000000"/>
                  </a:solidFill>
                  <a:latin typeface="Proxima Nova Regular"/>
                  <a:cs typeface="Proxima Nova Regular"/>
                </a:rPr>
                <a:t>Partner</a:t>
              </a:r>
            </a:p>
            <a:p>
              <a:pPr algn="ctr"/>
              <a:r>
                <a:rPr lang="en-US" sz="1600" dirty="0" smtClean="0">
                  <a:solidFill>
                    <a:srgbClr val="000000"/>
                  </a:solidFill>
                  <a:latin typeface="Proxima Nova Regular"/>
                  <a:cs typeface="Proxima Nova Regular"/>
                </a:rPr>
                <a:t>Services</a:t>
              </a:r>
              <a:endParaRPr lang="en-US" sz="1600" dirty="0">
                <a:solidFill>
                  <a:srgbClr val="000000"/>
                </a:solidFill>
                <a:latin typeface="Proxima Nova Regular"/>
                <a:cs typeface="Proxima Nova Regular"/>
              </a:endParaRPr>
            </a:p>
          </p:txBody>
        </p:sp>
        <p:pic>
          <p:nvPicPr>
            <p:cNvPr id="76" name="Picture 75"/>
            <p:cNvPicPr>
              <a:picLocks noChangeAspect="1"/>
            </p:cNvPicPr>
            <p:nvPr/>
          </p:nvPicPr>
          <p:blipFill>
            <a:blip r:embed="rId9"/>
            <a:stretch>
              <a:fillRect/>
            </a:stretch>
          </p:blipFill>
          <p:spPr>
            <a:xfrm>
              <a:off x="875343" y="1791512"/>
              <a:ext cx="582170" cy="582170"/>
            </a:xfrm>
            <a:prstGeom prst="rect">
              <a:avLst/>
            </a:prstGeom>
          </p:spPr>
        </p:pic>
        <p:pic>
          <p:nvPicPr>
            <p:cNvPr id="77" name="Picture 76"/>
            <p:cNvPicPr>
              <a:picLocks noChangeAspect="1"/>
            </p:cNvPicPr>
            <p:nvPr/>
          </p:nvPicPr>
          <p:blipFill>
            <a:blip r:embed="rId10"/>
            <a:stretch>
              <a:fillRect/>
            </a:stretch>
          </p:blipFill>
          <p:spPr>
            <a:xfrm>
              <a:off x="767766" y="2376844"/>
              <a:ext cx="785812" cy="785812"/>
            </a:xfrm>
            <a:prstGeom prst="rect">
              <a:avLst/>
            </a:prstGeom>
          </p:spPr>
        </p:pic>
      </p:grpSp>
      <p:sp>
        <p:nvSpPr>
          <p:cNvPr id="80" name="TextBox 79"/>
          <p:cNvSpPr txBox="1"/>
          <p:nvPr/>
        </p:nvSpPr>
        <p:spPr>
          <a:xfrm>
            <a:off x="1696881" y="5025794"/>
            <a:ext cx="184666" cy="369332"/>
          </a:xfrm>
          <a:prstGeom prst="rect">
            <a:avLst/>
          </a:prstGeom>
          <a:noFill/>
        </p:spPr>
        <p:txBody>
          <a:bodyPr wrap="none" rtlCol="0">
            <a:spAutoFit/>
          </a:bodyPr>
          <a:lstStyle/>
          <a:p>
            <a:endParaRPr lang="en-US" dirty="0"/>
          </a:p>
        </p:txBody>
      </p:sp>
      <p:pic>
        <p:nvPicPr>
          <p:cNvPr id="66" name="Picture 65"/>
          <p:cNvPicPr>
            <a:picLocks noChangeAspect="1"/>
          </p:cNvPicPr>
          <p:nvPr/>
        </p:nvPicPr>
        <p:blipFill>
          <a:blip r:embed="rId11"/>
          <a:stretch>
            <a:fillRect/>
          </a:stretch>
        </p:blipFill>
        <p:spPr>
          <a:xfrm>
            <a:off x="827863" y="2914579"/>
            <a:ext cx="421899" cy="434880"/>
          </a:xfrm>
          <a:prstGeom prst="rect">
            <a:avLst/>
          </a:prstGeom>
        </p:spPr>
      </p:pic>
    </p:spTree>
    <p:extLst>
      <p:ext uri="{BB962C8B-B14F-4D97-AF65-F5344CB8AC3E}">
        <p14:creationId xmlns:p14="http://schemas.microsoft.com/office/powerpoint/2010/main" val="11760521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anim calcmode="lin" valueType="num">
                                      <p:cBhvr additive="base">
                                        <p:cTn id="13" dur="500" fill="hold"/>
                                        <p:tgtEl>
                                          <p:spTgt spid="79"/>
                                        </p:tgtEl>
                                        <p:attrNameLst>
                                          <p:attrName>ppt_x</p:attrName>
                                        </p:attrNameLst>
                                      </p:cBhvr>
                                      <p:tavLst>
                                        <p:tav tm="0">
                                          <p:val>
                                            <p:strVal val="#ppt_x"/>
                                          </p:val>
                                        </p:tav>
                                        <p:tav tm="100000">
                                          <p:val>
                                            <p:strVal val="#ppt_x"/>
                                          </p:val>
                                        </p:tav>
                                      </p:tavLst>
                                    </p:anim>
                                    <p:anim calcmode="lin" valueType="num">
                                      <p:cBhvr additive="base">
                                        <p:cTn id="1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5191759" y="894080"/>
            <a:ext cx="1879600" cy="1806788"/>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CI/CD</a:t>
            </a:r>
          </a:p>
          <a:p>
            <a:pPr algn="ctr"/>
            <a:endParaRPr lang="en-US" dirty="0"/>
          </a:p>
        </p:txBody>
      </p:sp>
      <p:sp>
        <p:nvSpPr>
          <p:cNvPr id="34" name="Rectangle 33"/>
          <p:cNvSpPr/>
          <p:nvPr/>
        </p:nvSpPr>
        <p:spPr>
          <a:xfrm>
            <a:off x="2052320" y="894080"/>
            <a:ext cx="3098800" cy="3657600"/>
          </a:xfrm>
          <a:prstGeom prst="rect">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Data</a:t>
            </a:r>
            <a:endParaRPr lang="en-US" dirty="0" smtClean="0">
              <a:solidFill>
                <a:srgbClr val="000000"/>
              </a:solidFill>
            </a:endParaRPr>
          </a:p>
        </p:txBody>
      </p:sp>
      <p:sp>
        <p:nvSpPr>
          <p:cNvPr id="2" name="Title 1"/>
          <p:cNvSpPr>
            <a:spLocks noGrp="1"/>
          </p:cNvSpPr>
          <p:nvPr>
            <p:ph type="title"/>
          </p:nvPr>
        </p:nvSpPr>
        <p:spPr>
          <a:xfrm>
            <a:off x="142240" y="185516"/>
            <a:ext cx="8410576" cy="457201"/>
          </a:xfrm>
        </p:spPr>
        <p:txBody>
          <a:bodyPr/>
          <a:lstStyle/>
          <a:p>
            <a:r>
              <a:rPr lang="en-US" sz="2800" dirty="0">
                <a:solidFill>
                  <a:srgbClr val="2C95DD"/>
                </a:solidFill>
              </a:rPr>
              <a:t>Pivotal</a:t>
            </a:r>
            <a:r>
              <a:rPr lang="en-US" sz="2800" dirty="0" smtClean="0"/>
              <a:t> </a:t>
            </a:r>
            <a:r>
              <a:rPr lang="en-US" sz="2800" dirty="0">
                <a:solidFill>
                  <a:srgbClr val="2C95DD"/>
                </a:solidFill>
              </a:rPr>
              <a:t>Cloud Foundry Services</a:t>
            </a:r>
          </a:p>
        </p:txBody>
      </p:sp>
      <p:sp>
        <p:nvSpPr>
          <p:cNvPr id="3" name="Rectangle 2"/>
          <p:cNvSpPr/>
          <p:nvPr/>
        </p:nvSpPr>
        <p:spPr>
          <a:xfrm>
            <a:off x="142240" y="894080"/>
            <a:ext cx="1869440" cy="2191083"/>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Mobile</a:t>
            </a:r>
            <a:endParaRPr lang="en-US" dirty="0" smtClean="0">
              <a:solidFill>
                <a:schemeClr val="tx2"/>
              </a:solidFill>
            </a:endParaRPr>
          </a:p>
        </p:txBody>
      </p:sp>
      <p:sp>
        <p:nvSpPr>
          <p:cNvPr id="6" name="Rectangle 5"/>
          <p:cNvSpPr/>
          <p:nvPr/>
        </p:nvSpPr>
        <p:spPr>
          <a:xfrm>
            <a:off x="7122160" y="894080"/>
            <a:ext cx="1889760" cy="3669482"/>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Cloud Native</a:t>
            </a:r>
          </a:p>
          <a:p>
            <a:pPr algn="ctr"/>
            <a:endParaRPr lang="en-US" dirty="0"/>
          </a:p>
        </p:txBody>
      </p:sp>
      <p:pic>
        <p:nvPicPr>
          <p:cNvPr id="18" name="Picture 17" descr="icon_apigateway_cf@2x.png"/>
          <p:cNvPicPr>
            <a:picLocks noChangeAspect="1"/>
          </p:cNvPicPr>
          <p:nvPr/>
        </p:nvPicPr>
        <p:blipFill>
          <a:blip r:embed="rId3" cstate="screen">
            <a:alphaModFix/>
            <a:extLst>
              <a:ext uri="{28A0092B-C50C-407E-A947-70E740481C1C}">
                <a14:useLocalDpi xmlns:a14="http://schemas.microsoft.com/office/drawing/2010/main"/>
              </a:ext>
            </a:extLst>
          </a:blip>
          <a:stretch>
            <a:fillRect/>
          </a:stretch>
        </p:blipFill>
        <p:spPr>
          <a:xfrm>
            <a:off x="234406" y="1501513"/>
            <a:ext cx="640080" cy="640080"/>
          </a:xfrm>
          <a:prstGeom prst="rect">
            <a:avLst/>
          </a:prstGeom>
        </p:spPr>
      </p:pic>
      <p:pic>
        <p:nvPicPr>
          <p:cNvPr id="19" name="Picture 18" descr="icon_cloudbees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3810" y="1935481"/>
            <a:ext cx="640080" cy="640080"/>
          </a:xfrm>
          <a:prstGeom prst="rect">
            <a:avLst/>
          </a:prstGeom>
        </p:spPr>
      </p:pic>
      <p:pic>
        <p:nvPicPr>
          <p:cNvPr id="20" name="Picture 19" descr="icon_datastaxenterprise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2809" y="1295401"/>
            <a:ext cx="640080" cy="640080"/>
          </a:xfrm>
          <a:prstGeom prst="rect">
            <a:avLst/>
          </a:prstGeom>
        </p:spPr>
      </p:pic>
      <p:pic>
        <p:nvPicPr>
          <p:cNvPr id="22" name="Picture 21" descr="icon_gemfire_cf@2x.png"/>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3615403" y="3754844"/>
            <a:ext cx="640080" cy="640080"/>
          </a:xfrm>
          <a:prstGeom prst="rect">
            <a:avLst/>
          </a:prstGeom>
        </p:spPr>
      </p:pic>
      <p:pic>
        <p:nvPicPr>
          <p:cNvPr id="23" name="Picture 22" descr="icon_pushnotification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39486" y="2357121"/>
            <a:ext cx="640079" cy="640079"/>
          </a:xfrm>
          <a:prstGeom prst="rect">
            <a:avLst/>
          </a:prstGeom>
        </p:spPr>
      </p:pic>
      <p:pic>
        <p:nvPicPr>
          <p:cNvPr id="24" name="Picture 23" descr="icon_rabbitmq_cf@2x.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630429" y="2139053"/>
            <a:ext cx="637540" cy="637540"/>
          </a:xfrm>
          <a:prstGeom prst="rect">
            <a:avLst/>
          </a:prstGeom>
        </p:spPr>
      </p:pic>
      <p:pic>
        <p:nvPicPr>
          <p:cNvPr id="25" name="Picture 24" descr="icon_redis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135674" y="1308722"/>
            <a:ext cx="638006" cy="638006"/>
          </a:xfrm>
          <a:prstGeom prst="rect">
            <a:avLst/>
          </a:prstGeom>
        </p:spPr>
      </p:pic>
      <p:pic>
        <p:nvPicPr>
          <p:cNvPr id="26" name="Picture 25" descr="icon_springxd_cf@2x.png"/>
          <p:cNvPicPr>
            <a:picLocks noChangeAspect="1"/>
          </p:cNvPicPr>
          <p:nvPr/>
        </p:nvPicPr>
        <p:blipFill>
          <a:blip r:embed="rId10" cstate="screen">
            <a:alphaModFix/>
            <a:extLst>
              <a:ext uri="{28A0092B-C50C-407E-A947-70E740481C1C}">
                <a14:useLocalDpi xmlns:a14="http://schemas.microsoft.com/office/drawing/2010/main"/>
              </a:ext>
            </a:extLst>
          </a:blip>
          <a:stretch>
            <a:fillRect/>
          </a:stretch>
        </p:blipFill>
        <p:spPr>
          <a:xfrm>
            <a:off x="2135674" y="2933989"/>
            <a:ext cx="640080" cy="640080"/>
          </a:xfrm>
          <a:prstGeom prst="rect">
            <a:avLst/>
          </a:prstGeom>
        </p:spPr>
      </p:pic>
      <p:pic>
        <p:nvPicPr>
          <p:cNvPr id="28" name="Picture 2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3898" y="2141593"/>
            <a:ext cx="639782" cy="639782"/>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128268" y="3779753"/>
            <a:ext cx="640080" cy="640080"/>
          </a:xfrm>
          <a:prstGeom prst="rect">
            <a:avLst/>
          </a:prstGeom>
        </p:spPr>
      </p:pic>
      <p:pic>
        <p:nvPicPr>
          <p:cNvPr id="35" name="pasted-image.png"/>
          <p:cNvPicPr/>
          <p:nvPr/>
        </p:nvPicPr>
        <p:blipFill>
          <a:blip r:embed="rId13" cstate="screen">
            <a:extLst>
              <a:ext uri="{28A0092B-C50C-407E-A947-70E740481C1C}">
                <a14:useLocalDpi xmlns:a14="http://schemas.microsoft.com/office/drawing/2010/main"/>
              </a:ext>
            </a:extLst>
          </a:blip>
          <a:stretch>
            <a:fillRect/>
          </a:stretch>
        </p:blipFill>
        <p:spPr>
          <a:xfrm>
            <a:off x="7327059" y="1277834"/>
            <a:ext cx="640689" cy="640690"/>
          </a:xfrm>
          <a:prstGeom prst="rect">
            <a:avLst/>
          </a:prstGeom>
          <a:ln w="12700" cap="flat">
            <a:noFill/>
            <a:miter lim="400000"/>
          </a:ln>
          <a:effectLst/>
        </p:spPr>
      </p:pic>
      <p:pic>
        <p:nvPicPr>
          <p:cNvPr id="36" name="pasted-image.png"/>
          <p:cNvPicPr/>
          <p:nvPr/>
        </p:nvPicPr>
        <p:blipFill>
          <a:blip r:embed="rId14" cstate="screen">
            <a:extLst>
              <a:ext uri="{28A0092B-C50C-407E-A947-70E740481C1C}">
                <a14:useLocalDpi xmlns:a14="http://schemas.microsoft.com/office/drawing/2010/main"/>
              </a:ext>
            </a:extLst>
          </a:blip>
          <a:stretch>
            <a:fillRect/>
          </a:stretch>
        </p:blipFill>
        <p:spPr>
          <a:xfrm>
            <a:off x="7331951" y="2006470"/>
            <a:ext cx="633413" cy="633413"/>
          </a:xfrm>
          <a:prstGeom prst="rect">
            <a:avLst/>
          </a:prstGeom>
          <a:ln w="12700" cap="flat">
            <a:noFill/>
            <a:miter lim="400000"/>
          </a:ln>
          <a:effectLst/>
        </p:spPr>
      </p:pic>
      <p:pic>
        <p:nvPicPr>
          <p:cNvPr id="37" name="pasted-image.png"/>
          <p:cNvPicPr/>
          <p:nvPr/>
        </p:nvPicPr>
        <p:blipFill>
          <a:blip r:embed="rId15" cstate="screen">
            <a:extLst>
              <a:ext uri="{28A0092B-C50C-407E-A947-70E740481C1C}">
                <a14:useLocalDpi xmlns:a14="http://schemas.microsoft.com/office/drawing/2010/main"/>
              </a:ext>
            </a:extLst>
          </a:blip>
          <a:stretch>
            <a:fillRect/>
          </a:stretch>
        </p:blipFill>
        <p:spPr>
          <a:xfrm>
            <a:off x="7334131" y="2748166"/>
            <a:ext cx="633398" cy="633397"/>
          </a:xfrm>
          <a:prstGeom prst="rect">
            <a:avLst/>
          </a:prstGeom>
          <a:ln w="12700" cap="flat">
            <a:noFill/>
            <a:miter lim="400000"/>
          </a:ln>
          <a:effectLst/>
        </p:spPr>
      </p:pic>
      <p:pic>
        <p:nvPicPr>
          <p:cNvPr id="10" name="Picture 9" descr="icon_pivotalhd_cf@2x.png"/>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630429" y="2941609"/>
            <a:ext cx="632460" cy="632460"/>
          </a:xfrm>
          <a:prstGeom prst="rect">
            <a:avLst/>
          </a:prstGeom>
        </p:spPr>
      </p:pic>
      <p:sp>
        <p:nvSpPr>
          <p:cNvPr id="11" name="TextBox 10"/>
          <p:cNvSpPr txBox="1"/>
          <p:nvPr/>
        </p:nvSpPr>
        <p:spPr>
          <a:xfrm>
            <a:off x="985519" y="1501513"/>
            <a:ext cx="1005841" cy="461665"/>
          </a:xfrm>
          <a:prstGeom prst="rect">
            <a:avLst/>
          </a:prstGeom>
          <a:noFill/>
        </p:spPr>
        <p:txBody>
          <a:bodyPr wrap="square" rtlCol="0">
            <a:spAutoFit/>
          </a:bodyPr>
          <a:lstStyle/>
          <a:p>
            <a:r>
              <a:rPr lang="en-US" sz="1200" dirty="0" smtClean="0">
                <a:solidFill>
                  <a:schemeClr val="accent1"/>
                </a:solidFill>
                <a:latin typeface="FreightSans Pro Medium"/>
                <a:cs typeface="FreightSans Pro Medium"/>
              </a:rPr>
              <a:t>App</a:t>
            </a:r>
          </a:p>
          <a:p>
            <a:r>
              <a:rPr lang="en-US" sz="1200" dirty="0" smtClean="0">
                <a:solidFill>
                  <a:schemeClr val="accent1"/>
                </a:solidFill>
                <a:latin typeface="FreightSans Pro Medium"/>
                <a:cs typeface="FreightSans Pro Medium"/>
              </a:rPr>
              <a:t>Distribution</a:t>
            </a:r>
          </a:p>
        </p:txBody>
      </p:sp>
      <p:sp>
        <p:nvSpPr>
          <p:cNvPr id="38" name="TextBox 37"/>
          <p:cNvSpPr txBox="1"/>
          <p:nvPr/>
        </p:nvSpPr>
        <p:spPr>
          <a:xfrm>
            <a:off x="975359" y="2336800"/>
            <a:ext cx="103632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1" name="TextBox 40"/>
          <p:cNvSpPr txBox="1"/>
          <p:nvPr/>
        </p:nvSpPr>
        <p:spPr>
          <a:xfrm>
            <a:off x="4281291" y="2280357"/>
            <a:ext cx="910469"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2" name="TextBox 41"/>
          <p:cNvSpPr txBox="1"/>
          <p:nvPr/>
        </p:nvSpPr>
        <p:spPr>
          <a:xfrm>
            <a:off x="5901405" y="1975131"/>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a:t>
            </a:r>
          </a:p>
        </p:txBody>
      </p:sp>
      <p:sp>
        <p:nvSpPr>
          <p:cNvPr id="43" name="TextBox 42"/>
          <p:cNvSpPr txBox="1"/>
          <p:nvPr/>
        </p:nvSpPr>
        <p:spPr>
          <a:xfrm>
            <a:off x="2733039" y="310890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Flow</a:t>
            </a:r>
          </a:p>
        </p:txBody>
      </p:sp>
      <p:sp>
        <p:nvSpPr>
          <p:cNvPr id="45" name="TextBox 44"/>
          <p:cNvSpPr txBox="1"/>
          <p:nvPr/>
        </p:nvSpPr>
        <p:spPr>
          <a:xfrm>
            <a:off x="8006079" y="137523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a:t>
            </a:r>
          </a:p>
        </p:txBody>
      </p:sp>
      <p:sp>
        <p:nvSpPr>
          <p:cNvPr id="46" name="TextBox 45"/>
          <p:cNvSpPr txBox="1"/>
          <p:nvPr/>
        </p:nvSpPr>
        <p:spPr>
          <a:xfrm>
            <a:off x="8009287" y="209979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7" name="TextBox 46"/>
          <p:cNvSpPr txBox="1"/>
          <p:nvPr/>
        </p:nvSpPr>
        <p:spPr>
          <a:xfrm>
            <a:off x="8006079" y="28184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255483" y="1305560"/>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261400" y="3989767"/>
            <a:ext cx="882314"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2" name="TextBox 51"/>
          <p:cNvSpPr txBox="1"/>
          <p:nvPr/>
        </p:nvSpPr>
        <p:spPr>
          <a:xfrm>
            <a:off x="4267969" y="3108908"/>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endParaRPr lang="en-US" sz="1200" dirty="0" smtClean="0">
              <a:solidFill>
                <a:schemeClr val="bg2"/>
              </a:solidFill>
              <a:latin typeface="FreightSans Pro Medium"/>
              <a:cs typeface="FreightSans Pro Medium"/>
            </a:endParaRPr>
          </a:p>
        </p:txBody>
      </p:sp>
      <p:sp>
        <p:nvSpPr>
          <p:cNvPr id="53" name="TextBox 52"/>
          <p:cNvSpPr txBox="1"/>
          <p:nvPr/>
        </p:nvSpPr>
        <p:spPr>
          <a:xfrm>
            <a:off x="2722879" y="1432833"/>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304048"/>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6" name="TextBox 55"/>
          <p:cNvSpPr txBox="1"/>
          <p:nvPr/>
        </p:nvSpPr>
        <p:spPr>
          <a:xfrm>
            <a:off x="2725633" y="3779753"/>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
        <p:nvSpPr>
          <p:cNvPr id="48" name="Rectangle 47"/>
          <p:cNvSpPr/>
          <p:nvPr/>
        </p:nvSpPr>
        <p:spPr>
          <a:xfrm>
            <a:off x="142240" y="3129727"/>
            <a:ext cx="1869440" cy="1421954"/>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chemeClr val="tx2"/>
                </a:solidFill>
              </a:rPr>
              <a:t>Security</a:t>
            </a:r>
            <a:endParaRPr lang="en-US" dirty="0" smtClean="0">
              <a:solidFill>
                <a:schemeClr val="tx2"/>
              </a:solidFill>
            </a:endParaRPr>
          </a:p>
        </p:txBody>
      </p:sp>
      <p:pic>
        <p:nvPicPr>
          <p:cNvPr id="57" name="Picture 56"/>
          <p:cNvPicPr>
            <a:picLocks noChangeAspect="1"/>
          </p:cNvPicPr>
          <p:nvPr/>
        </p:nvPicPr>
        <p:blipFill>
          <a:blip r:embed="rId17" cstate="screen">
            <a:alphaModFix/>
            <a:extLst>
              <a:ext uri="{28A0092B-C50C-407E-A947-70E740481C1C}">
                <a14:useLocalDpi xmlns:a14="http://schemas.microsoft.com/office/drawing/2010/main"/>
              </a:ext>
            </a:extLst>
          </a:blip>
          <a:stretch>
            <a:fillRect/>
          </a:stretch>
        </p:blipFill>
        <p:spPr>
          <a:xfrm>
            <a:off x="239486" y="3675380"/>
            <a:ext cx="635000" cy="635000"/>
          </a:xfrm>
          <a:prstGeom prst="rect">
            <a:avLst/>
          </a:prstGeom>
        </p:spPr>
      </p:pic>
      <p:sp>
        <p:nvSpPr>
          <p:cNvPr id="58" name="TextBox 57"/>
          <p:cNvSpPr txBox="1"/>
          <p:nvPr/>
        </p:nvSpPr>
        <p:spPr>
          <a:xfrm>
            <a:off x="807357" y="3799840"/>
            <a:ext cx="1173843"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59" name="Rectangle 58"/>
          <p:cNvSpPr/>
          <p:nvPr/>
        </p:nvSpPr>
        <p:spPr>
          <a:xfrm>
            <a:off x="5189572" y="2739867"/>
            <a:ext cx="1879600" cy="1823695"/>
          </a:xfrm>
          <a:prstGeom prst="rect">
            <a:avLst/>
          </a:prstGeom>
          <a:solidFill>
            <a:srgbClr val="D9D9D9"/>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smtClean="0">
                <a:solidFill>
                  <a:srgbClr val="000000"/>
                </a:solidFill>
              </a:rPr>
              <a:t>Monitoring</a:t>
            </a:r>
            <a:endParaRPr lang="en-US" sz="2000" b="1" dirty="0" smtClean="0">
              <a:solidFill>
                <a:srgbClr val="000000"/>
              </a:solidFill>
            </a:endParaRPr>
          </a:p>
          <a:p>
            <a:pPr algn="ctr"/>
            <a:endParaRPr lang="en-US" dirty="0"/>
          </a:p>
        </p:txBody>
      </p:sp>
      <p:sp>
        <p:nvSpPr>
          <p:cNvPr id="60" name="TextBox 59"/>
          <p:cNvSpPr txBox="1"/>
          <p:nvPr/>
        </p:nvSpPr>
        <p:spPr>
          <a:xfrm>
            <a:off x="5913891" y="1415780"/>
            <a:ext cx="944110"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Git</a:t>
            </a:r>
            <a:r>
              <a:rPr lang="en-US" sz="1200" dirty="0" smtClean="0">
                <a:solidFill>
                  <a:schemeClr val="bg2"/>
                </a:solidFill>
                <a:latin typeface="FreightSans Pro Medium"/>
                <a:cs typeface="FreightSans Pro Medium"/>
              </a:rPr>
              <a:t> Lab</a:t>
            </a:r>
          </a:p>
        </p:txBody>
      </p:sp>
      <p:sp>
        <p:nvSpPr>
          <p:cNvPr id="62" name="TextBox 61"/>
          <p:cNvSpPr txBox="1"/>
          <p:nvPr/>
        </p:nvSpPr>
        <p:spPr>
          <a:xfrm>
            <a:off x="5972803" y="4117925"/>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New Relic</a:t>
            </a:r>
          </a:p>
        </p:txBody>
      </p:sp>
      <p:sp>
        <p:nvSpPr>
          <p:cNvPr id="63" name="TextBox 62"/>
          <p:cNvSpPr txBox="1"/>
          <p:nvPr/>
        </p:nvSpPr>
        <p:spPr>
          <a:xfrm>
            <a:off x="5972803" y="3226168"/>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Dynamics</a:t>
            </a:r>
          </a:p>
        </p:txBody>
      </p:sp>
      <p:pic>
        <p:nvPicPr>
          <p:cNvPr id="30" name="Picture 29" descr="gitlab.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61324" y="1215207"/>
            <a:ext cx="640081" cy="640081"/>
          </a:xfrm>
          <a:prstGeom prst="rect">
            <a:avLst/>
          </a:prstGeom>
        </p:spPr>
      </p:pic>
      <p:pic>
        <p:nvPicPr>
          <p:cNvPr id="32" name="Picture 31" descr="elk.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74646" y="3129726"/>
            <a:ext cx="639244" cy="636325"/>
          </a:xfrm>
          <a:prstGeom prst="rect">
            <a:avLst/>
          </a:prstGeom>
        </p:spPr>
      </p:pic>
      <p:pic>
        <p:nvPicPr>
          <p:cNvPr id="70" name="Picture 69" descr="newrelic.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87132" y="3858465"/>
            <a:ext cx="626759" cy="626759"/>
          </a:xfrm>
          <a:prstGeom prst="rect">
            <a:avLst/>
          </a:prstGeom>
        </p:spPr>
      </p:pic>
      <p:pic>
        <p:nvPicPr>
          <p:cNvPr id="72" name="Picture 2" descr="http://photos4.meetupstatic.com/photos/event/7/8/f/c/global_249990972.jpe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260969" y="3836140"/>
            <a:ext cx="583693" cy="583693"/>
          </a:xfrm>
          <a:prstGeom prst="roundRect">
            <a:avLst>
              <a:gd name="adj" fmla="val 22615"/>
            </a:avLst>
          </a:prstGeom>
          <a:solidFill>
            <a:srgbClr val="FFFFFF">
              <a:shade val="85000"/>
            </a:srgbClr>
          </a:solidFill>
          <a:ln>
            <a:noFill/>
          </a:ln>
          <a:effectLst/>
          <a:extLst/>
        </p:spPr>
      </p:pic>
      <p:sp>
        <p:nvSpPr>
          <p:cNvPr id="73" name="TextBox 72"/>
          <p:cNvSpPr txBox="1"/>
          <p:nvPr/>
        </p:nvSpPr>
        <p:spPr>
          <a:xfrm>
            <a:off x="7276738" y="3993535"/>
            <a:ext cx="1127883" cy="276999"/>
          </a:xfrm>
          <a:prstGeom prst="rect">
            <a:avLst/>
          </a:prstGeom>
          <a:noFill/>
        </p:spPr>
        <p:txBody>
          <a:bodyPr wrap="square" rtlCol="0">
            <a:spAutoFit/>
          </a:bodyPr>
          <a:lstStyle/>
          <a:p>
            <a:r>
              <a:rPr lang="en-US" sz="1200" dirty="0" smtClean="0">
                <a:solidFill>
                  <a:schemeClr val="tx1"/>
                </a:solidFill>
                <a:latin typeface="FreightSans Pro Medium"/>
                <a:cs typeface="FreightSans Pro Medium"/>
              </a:rPr>
              <a:t>Powered by</a:t>
            </a:r>
          </a:p>
        </p:txBody>
      </p:sp>
    </p:spTree>
    <p:extLst>
      <p:ext uri="{BB962C8B-B14F-4D97-AF65-F5344CB8AC3E}">
        <p14:creationId xmlns:p14="http://schemas.microsoft.com/office/powerpoint/2010/main" val="35096762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5309149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Service</a:t>
            </a:r>
            <a:r>
              <a:rPr lang="en-US" dirty="0" smtClean="0"/>
              <a:t> </a:t>
            </a:r>
            <a:r>
              <a:rPr lang="en-US" sz="2800" dirty="0">
                <a:solidFill>
                  <a:srgbClr val="2C95DD"/>
                </a:solidFill>
              </a:rPr>
              <a:t>Broker</a:t>
            </a:r>
          </a:p>
        </p:txBody>
      </p:sp>
      <p:sp>
        <p:nvSpPr>
          <p:cNvPr id="3" name="Text Placeholder 2"/>
          <p:cNvSpPr>
            <a:spLocks noGrp="1"/>
          </p:cNvSpPr>
          <p:nvPr>
            <p:ph sz="quarter" idx="4294967295"/>
          </p:nvPr>
        </p:nvSpPr>
        <p:spPr>
          <a:xfrm>
            <a:off x="366715" y="1074738"/>
            <a:ext cx="3849686" cy="3382962"/>
          </a:xfrm>
          <a:prstGeom prst="rect">
            <a:avLst/>
          </a:prstGeom>
        </p:spPr>
        <p:txBody>
          <a:bodyPr/>
          <a:lstStyle/>
          <a:p>
            <a:pPr marL="342900" indent="-342900">
              <a:buClr>
                <a:schemeClr val="bg2"/>
              </a:buClr>
              <a:buFont typeface="Arial"/>
              <a:buChar char="•"/>
            </a:pPr>
            <a:r>
              <a:rPr lang="en-US" sz="1800" dirty="0" smtClean="0">
                <a:solidFill>
                  <a:srgbClr val="FFFFFF"/>
                </a:solidFill>
              </a:rPr>
              <a:t>Flexible, </a:t>
            </a:r>
            <a:r>
              <a:rPr lang="en-US" sz="1800" dirty="0" err="1" smtClean="0">
                <a:solidFill>
                  <a:srgbClr val="FFFFFF"/>
                </a:solidFill>
              </a:rPr>
              <a:t>RESTful</a:t>
            </a:r>
            <a:r>
              <a:rPr lang="en-US" sz="1800" dirty="0" smtClean="0">
                <a:solidFill>
                  <a:srgbClr val="FFFFFF"/>
                </a:solidFill>
              </a:rPr>
              <a:t> API</a:t>
            </a:r>
          </a:p>
          <a:p>
            <a:pPr marL="342900" indent="-342900">
              <a:buClr>
                <a:schemeClr val="bg2"/>
              </a:buClr>
              <a:buFont typeface="Arial"/>
              <a:buChar char="•"/>
            </a:pPr>
            <a:endParaRPr lang="en-US" sz="1800" dirty="0" smtClean="0">
              <a:solidFill>
                <a:srgbClr val="FFFFFF"/>
              </a:solidFill>
            </a:endParaRPr>
          </a:p>
          <a:p>
            <a:pPr marL="342900" indent="-342900">
              <a:buClr>
                <a:schemeClr val="bg2"/>
              </a:buClr>
              <a:buFont typeface="Arial"/>
              <a:buChar char="•"/>
            </a:pPr>
            <a:r>
              <a:rPr lang="en-US" sz="1800" dirty="0" smtClean="0">
                <a:solidFill>
                  <a:srgbClr val="FFFFFF"/>
                </a:solidFill>
              </a:rPr>
              <a:t>Allows Service Authors to provide self-provisioning Services to developers</a:t>
            </a:r>
            <a:endParaRPr lang="en-US" sz="1800" dirty="0">
              <a:solidFill>
                <a:srgbClr val="FFFFFF"/>
              </a:solidFill>
            </a:endParaRPr>
          </a:p>
        </p:txBody>
      </p:sp>
      <p:grpSp>
        <p:nvGrpSpPr>
          <p:cNvPr id="25" name="Group 24"/>
          <p:cNvGrpSpPr/>
          <p:nvPr/>
        </p:nvGrpSpPr>
        <p:grpSpPr>
          <a:xfrm>
            <a:off x="3696215" y="1074738"/>
            <a:ext cx="5345746" cy="2980716"/>
            <a:chOff x="4553406" y="1493674"/>
            <a:chExt cx="3992282" cy="2175414"/>
          </a:xfrm>
        </p:grpSpPr>
        <p:grpSp>
          <p:nvGrpSpPr>
            <p:cNvPr id="5" name="Shape 612"/>
            <p:cNvGrpSpPr/>
            <p:nvPr/>
          </p:nvGrpSpPr>
          <p:grpSpPr>
            <a:xfrm>
              <a:off x="5895622" y="2893240"/>
              <a:ext cx="1600198" cy="775848"/>
              <a:chOff x="6908803" y="3335862"/>
              <a:chExt cx="1600198" cy="775848"/>
            </a:xfrm>
          </p:grpSpPr>
          <p:sp>
            <p:nvSpPr>
              <p:cNvPr id="6"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800" b="0" i="0" u="none" strike="noStrike" cap="none" baseline="0" dirty="0" smtClean="0">
                    <a:solidFill>
                      <a:srgbClr val="F2F2F2"/>
                    </a:solidFill>
                    <a:latin typeface="+mn-lt"/>
                    <a:ea typeface="Calibri"/>
                    <a:cs typeface="Calibri"/>
                    <a:sym typeface="Calibri"/>
                    <a:rtl val="0"/>
                  </a:rPr>
                  <a:t>Cell</a:t>
                </a:r>
                <a:endParaRPr lang="en-US" sz="1200" b="0" i="0" u="none" strike="noStrike" cap="none" baseline="0" dirty="0">
                  <a:solidFill>
                    <a:srgbClr val="F2F2F2"/>
                  </a:solidFill>
                  <a:latin typeface="+mn-lt"/>
                  <a:ea typeface="Calibri"/>
                  <a:cs typeface="Calibri"/>
                  <a:sym typeface="Calibri"/>
                  <a:rtl val="0"/>
                </a:endParaRPr>
              </a:p>
            </p:txBody>
          </p:sp>
          <p:sp>
            <p:nvSpPr>
              <p:cNvPr id="7"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Apps</a:t>
                </a:r>
              </a:p>
            </p:txBody>
          </p:sp>
          <p:sp>
            <p:nvSpPr>
              <p:cNvPr id="8"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9"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10" name="Shape 617"/>
            <p:cNvGrpSpPr/>
            <p:nvPr/>
          </p:nvGrpSpPr>
          <p:grpSpPr>
            <a:xfrm>
              <a:off x="6932543" y="1575759"/>
              <a:ext cx="1613145" cy="568474"/>
              <a:chOff x="5473457" y="2094582"/>
              <a:chExt cx="1613145" cy="568474"/>
            </a:xfrm>
          </p:grpSpPr>
          <p:sp>
            <p:nvSpPr>
              <p:cNvPr id="11"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Broker</a:t>
                </a:r>
              </a:p>
            </p:txBody>
          </p:sp>
          <p:sp>
            <p:nvSpPr>
              <p:cNvPr id="12"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Service Nodes</a:t>
                </a:r>
              </a:p>
            </p:txBody>
          </p:sp>
          <p:sp>
            <p:nvSpPr>
              <p:cNvPr id="13"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4"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5" name="Shape 622"/>
            <p:cNvGrpSpPr/>
            <p:nvPr/>
          </p:nvGrpSpPr>
          <p:grpSpPr>
            <a:xfrm>
              <a:off x="4553406" y="1584225"/>
              <a:ext cx="1613145" cy="572418"/>
              <a:chOff x="4736853" y="1654314"/>
              <a:chExt cx="1613145" cy="572418"/>
            </a:xfrm>
          </p:grpSpPr>
          <p:sp>
            <p:nvSpPr>
              <p:cNvPr id="16"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1" i="0" u="none" strike="noStrike" cap="none" baseline="0" dirty="0">
                    <a:solidFill>
                      <a:srgbClr val="F2F2F2"/>
                    </a:solidFill>
                    <a:latin typeface="+mn-lt"/>
                    <a:ea typeface="Calibri"/>
                    <a:cs typeface="Calibri"/>
                    <a:sym typeface="Calibri"/>
                    <a:rtl val="0"/>
                  </a:rPr>
                  <a:t>Cloud Controller</a:t>
                </a:r>
              </a:p>
            </p:txBody>
          </p:sp>
          <p:sp>
            <p:nvSpPr>
              <p:cNvPr id="17"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18"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19" name="Shape 626"/>
            <p:cNvCxnSpPr>
              <a:endCxn id="11" idx="1"/>
            </p:cNvCxnSpPr>
            <p:nvPr/>
          </p:nvCxnSpPr>
          <p:spPr>
            <a:xfrm rot="10800000" flipH="1">
              <a:off x="6166643" y="1711830"/>
              <a:ext cx="765900" cy="4500"/>
            </a:xfrm>
            <a:prstGeom prst="straightConnector1">
              <a:avLst/>
            </a:prstGeom>
            <a:noFill/>
            <a:ln w="28575" cap="flat" cmpd="sng">
              <a:solidFill>
                <a:srgbClr val="FFFFFF"/>
              </a:solidFill>
              <a:prstDash val="solid"/>
              <a:round/>
              <a:headEnd type="none" w="med" len="med"/>
              <a:tailEnd type="stealth" w="lg" len="lg"/>
            </a:ln>
          </p:spPr>
        </p:cxnSp>
        <p:sp>
          <p:nvSpPr>
            <p:cNvPr id="20" name="Shape 627"/>
            <p:cNvSpPr txBox="1"/>
            <p:nvPr/>
          </p:nvSpPr>
          <p:spPr>
            <a:xfrm>
              <a:off x="6242345" y="1493674"/>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reate</a:t>
              </a:r>
              <a:endParaRPr lang="en-US" sz="1200" b="0" i="0" u="none" strike="noStrike" cap="none" baseline="0" dirty="0">
                <a:solidFill>
                  <a:srgbClr val="FFFFFF"/>
                </a:solidFill>
                <a:latin typeface="+mn-lt"/>
                <a:ea typeface="Arial"/>
                <a:cs typeface="Arial"/>
                <a:sym typeface="Arial"/>
                <a:rtl val="0"/>
              </a:endParaRPr>
            </a:p>
          </p:txBody>
        </p:sp>
        <p:cxnSp>
          <p:nvCxnSpPr>
            <p:cNvPr id="21" name="Shape 631"/>
            <p:cNvCxnSpPr>
              <a:endCxn id="12" idx="2"/>
            </p:cNvCxnSpPr>
            <p:nvPr/>
          </p:nvCxnSpPr>
          <p:spPr>
            <a:xfrm flipV="1">
              <a:off x="7064115" y="2144233"/>
              <a:ext cx="675001" cy="749007"/>
            </a:xfrm>
            <a:prstGeom prst="straightConnector1">
              <a:avLst/>
            </a:prstGeom>
            <a:noFill/>
            <a:ln w="28575" cap="flat" cmpd="sng">
              <a:solidFill>
                <a:srgbClr val="FFFFFF"/>
              </a:solidFill>
              <a:prstDash val="solid"/>
              <a:round/>
              <a:headEnd type="none" w="med" len="med"/>
              <a:tailEnd type="stealth" w="lg" len="lg"/>
            </a:ln>
          </p:spPr>
        </p:cxnSp>
        <p:sp>
          <p:nvSpPr>
            <p:cNvPr id="22" name="Shape 632"/>
            <p:cNvSpPr txBox="1"/>
            <p:nvPr/>
          </p:nvSpPr>
          <p:spPr>
            <a:xfrm>
              <a:off x="6799463" y="2351050"/>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C</a:t>
              </a:r>
              <a:r>
                <a:rPr lang="en-US" sz="1200" b="0" i="0" u="none" strike="noStrike" cap="none" baseline="0" dirty="0" smtClean="0">
                  <a:solidFill>
                    <a:srgbClr val="FFFFFF"/>
                  </a:solidFill>
                  <a:latin typeface="+mn-lt"/>
                  <a:ea typeface="Arial"/>
                  <a:cs typeface="Arial"/>
                  <a:sym typeface="Arial"/>
                  <a:rtl val="0"/>
                </a:rPr>
                <a:t>onnect</a:t>
              </a:r>
              <a:endParaRPr lang="en-US" sz="1200" b="0" i="0" u="none" strike="noStrike" cap="none" baseline="0" dirty="0">
                <a:solidFill>
                  <a:srgbClr val="FFFFFF"/>
                </a:solidFill>
                <a:latin typeface="+mn-lt"/>
                <a:ea typeface="Arial"/>
                <a:cs typeface="Arial"/>
                <a:sym typeface="Arial"/>
                <a:rtl val="0"/>
              </a:endParaRPr>
            </a:p>
          </p:txBody>
        </p:sp>
        <p:sp>
          <p:nvSpPr>
            <p:cNvPr id="23" name="Shape 629"/>
            <p:cNvSpPr txBox="1"/>
            <p:nvPr/>
          </p:nvSpPr>
          <p:spPr>
            <a:xfrm>
              <a:off x="5667758" y="2349434"/>
              <a:ext cx="427120" cy="2461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200" dirty="0">
                  <a:solidFill>
                    <a:srgbClr val="FFFFFF"/>
                  </a:solidFill>
                  <a:latin typeface="+mn-lt"/>
                  <a:ea typeface="Arial"/>
                  <a:cs typeface="Arial"/>
                  <a:sym typeface="Arial"/>
                  <a:rtl val="0"/>
                </a:rPr>
                <a:t>B</a:t>
              </a:r>
              <a:r>
                <a:rPr lang="en-US" sz="1200" b="0" i="0" u="none" strike="noStrike" cap="none" baseline="0" dirty="0" smtClean="0">
                  <a:solidFill>
                    <a:srgbClr val="FFFFFF"/>
                  </a:solidFill>
                  <a:latin typeface="+mn-lt"/>
                  <a:ea typeface="Arial"/>
                  <a:cs typeface="Arial"/>
                  <a:sym typeface="Arial"/>
                  <a:rtl val="0"/>
                </a:rPr>
                <a:t>ind</a:t>
              </a:r>
              <a:endParaRPr lang="en-US" sz="1200" b="0" i="0" u="none" strike="noStrike" cap="none" baseline="0" dirty="0">
                <a:solidFill>
                  <a:srgbClr val="FFFFFF"/>
                </a:solidFill>
                <a:latin typeface="+mn-lt"/>
                <a:ea typeface="Arial"/>
                <a:cs typeface="Arial"/>
                <a:sym typeface="Arial"/>
                <a:rtl val="0"/>
              </a:endParaRPr>
            </a:p>
          </p:txBody>
        </p:sp>
        <p:cxnSp>
          <p:nvCxnSpPr>
            <p:cNvPr id="4" name="Shape 628"/>
            <p:cNvCxnSpPr/>
            <p:nvPr/>
          </p:nvCxnSpPr>
          <p:spPr>
            <a:xfrm>
              <a:off x="5314116" y="2140894"/>
              <a:ext cx="780762" cy="1154716"/>
            </a:xfrm>
            <a:prstGeom prst="straightConnector1">
              <a:avLst/>
            </a:prstGeom>
            <a:noFill/>
            <a:ln w="28575" cap="flat" cmpd="sng">
              <a:solidFill>
                <a:schemeClr val="bg1"/>
              </a:solidFill>
              <a:prstDash val="solid"/>
              <a:round/>
              <a:headEnd type="none" w="med" len="med"/>
              <a:tailEnd type="stealth" w="lg" len="lg"/>
            </a:ln>
          </p:spPr>
        </p:cxnSp>
      </p:grpSp>
    </p:spTree>
    <p:extLst>
      <p:ext uri="{BB962C8B-B14F-4D97-AF65-F5344CB8AC3E}">
        <p14:creationId xmlns:p14="http://schemas.microsoft.com/office/powerpoint/2010/main" val="505158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srgbClr val="2C95DD"/>
                </a:solidFill>
              </a:rPr>
              <a:t>Creating</a:t>
            </a:r>
            <a:r>
              <a:rPr lang="en-US" dirty="0"/>
              <a:t> </a:t>
            </a:r>
            <a:r>
              <a:rPr lang="en-US" sz="2800" dirty="0">
                <a:solidFill>
                  <a:srgbClr val="2C95DD"/>
                </a:solidFill>
              </a:rPr>
              <a:t>and Binding a 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2422396" y="3823960"/>
            <a:ext cx="2720673"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Cloud Foundry</a:t>
            </a:r>
          </a:p>
          <a:p>
            <a:pPr algn="r" fontAlgn="auto">
              <a:spcBef>
                <a:spcPts val="0"/>
              </a:spcBef>
              <a:spcAft>
                <a:spcPts val="0"/>
              </a:spcAft>
            </a:pPr>
            <a:r>
              <a:rPr lang="en-US" dirty="0" smtClean="0">
                <a:solidFill>
                  <a:prstClr val="black"/>
                </a:solidFill>
                <a:latin typeface="Calibri"/>
              </a:rPr>
              <a:t>Elastic Runtime</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04271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79963</TotalTime>
  <Words>1468</Words>
  <Application>Microsoft Macintosh PowerPoint</Application>
  <PresentationFormat>On-screen Show (16:9)</PresentationFormat>
  <Paragraphs>239</Paragraphs>
  <Slides>20</Slides>
  <Notes>15</Notes>
  <HiddenSlides>2</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Pivotal_interim_040113_template_</vt:lpstr>
      <vt:lpstr>PowerPoint Presentation</vt:lpstr>
      <vt:lpstr>What is a Service</vt:lpstr>
      <vt:lpstr>Three Types of Services</vt:lpstr>
      <vt:lpstr>A Multi-Cloud Platform: Cloud Foundry</vt:lpstr>
      <vt:lpstr>PCF – Functional Architecture</vt:lpstr>
      <vt:lpstr>Pivotal Cloud Foundry Services</vt:lpstr>
      <vt:lpstr>PowerPoint Presentation</vt:lpstr>
      <vt:lpstr>Service Broker</vt:lpstr>
      <vt:lpstr>Creating and Binding a Service</vt:lpstr>
      <vt:lpstr>Pivotal Cloud Foundry Services</vt:lpstr>
      <vt:lpstr>PCF Marketplace</vt:lpstr>
      <vt:lpstr>BDS Vision: Make all data products cloud-ready.</vt:lpstr>
      <vt:lpstr>MySQL for Pivotal Cloud Foundry</vt:lpstr>
      <vt:lpstr>Redis for Pivotal Cloud Foundry </vt:lpstr>
      <vt:lpstr>RabbitMQ for Pivotal Cloud Foundry</vt:lpstr>
      <vt:lpstr>Session State Caching (SSC) by GemFire</vt:lpstr>
      <vt:lpstr>Diversity of clients, more load</vt:lpstr>
      <vt:lpstr>Push Notifications</vt:lpstr>
      <vt:lpstr>App Distribution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408</cp:revision>
  <dcterms:modified xsi:type="dcterms:W3CDTF">2017-01-25T04:34:44Z</dcterms:modified>
</cp:coreProperties>
</file>